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9.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1.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Lst>
  <p:notesMasterIdLst>
    <p:notesMasterId r:id="rId67"/>
  </p:notesMasterIdLst>
  <p:handoutMasterIdLst>
    <p:handoutMasterId r:id="rId68"/>
  </p:handoutMasterIdLst>
  <p:sldIdLst>
    <p:sldId id="400" r:id="rId7"/>
    <p:sldId id="433" r:id="rId8"/>
    <p:sldId id="524" r:id="rId9"/>
    <p:sldId id="434" r:id="rId10"/>
    <p:sldId id="450" r:id="rId11"/>
    <p:sldId id="451" r:id="rId12"/>
    <p:sldId id="405" r:id="rId13"/>
    <p:sldId id="429" r:id="rId14"/>
    <p:sldId id="464" r:id="rId15"/>
    <p:sldId id="471" r:id="rId16"/>
    <p:sldId id="472" r:id="rId17"/>
    <p:sldId id="473" r:id="rId18"/>
    <p:sldId id="467" r:id="rId19"/>
    <p:sldId id="493" r:id="rId20"/>
    <p:sldId id="474" r:id="rId21"/>
    <p:sldId id="459" r:id="rId22"/>
    <p:sldId id="495" r:id="rId23"/>
    <p:sldId id="492" r:id="rId24"/>
    <p:sldId id="494" r:id="rId25"/>
    <p:sldId id="496" r:id="rId26"/>
    <p:sldId id="491" r:id="rId27"/>
    <p:sldId id="460" r:id="rId28"/>
    <p:sldId id="507" r:id="rId29"/>
    <p:sldId id="508" r:id="rId30"/>
    <p:sldId id="509" r:id="rId31"/>
    <p:sldId id="510" r:id="rId32"/>
    <p:sldId id="443" r:id="rId33"/>
    <p:sldId id="445" r:id="rId34"/>
    <p:sldId id="447" r:id="rId35"/>
    <p:sldId id="515" r:id="rId36"/>
    <p:sldId id="516" r:id="rId37"/>
    <p:sldId id="517" r:id="rId38"/>
    <p:sldId id="518" r:id="rId39"/>
    <p:sldId id="519" r:id="rId40"/>
    <p:sldId id="520" r:id="rId41"/>
    <p:sldId id="521" r:id="rId42"/>
    <p:sldId id="522" r:id="rId43"/>
    <p:sldId id="511" r:id="rId44"/>
    <p:sldId id="512" r:id="rId45"/>
    <p:sldId id="513" r:id="rId46"/>
    <p:sldId id="514" r:id="rId47"/>
    <p:sldId id="476" r:id="rId48"/>
    <p:sldId id="477" r:id="rId49"/>
    <p:sldId id="479" r:id="rId50"/>
    <p:sldId id="500" r:id="rId51"/>
    <p:sldId id="501" r:id="rId52"/>
    <p:sldId id="502" r:id="rId53"/>
    <p:sldId id="481" r:id="rId54"/>
    <p:sldId id="421" r:id="rId55"/>
    <p:sldId id="485" r:id="rId56"/>
    <p:sldId id="499" r:id="rId57"/>
    <p:sldId id="486" r:id="rId58"/>
    <p:sldId id="487" r:id="rId59"/>
    <p:sldId id="503" r:id="rId60"/>
    <p:sldId id="504" r:id="rId61"/>
    <p:sldId id="505" r:id="rId62"/>
    <p:sldId id="506" r:id="rId63"/>
    <p:sldId id="497" r:id="rId64"/>
    <p:sldId id="425" r:id="rId65"/>
    <p:sldId id="432" r:id="rId66"/>
  </p:sldIdLst>
  <p:sldSz cx="12188825" cy="6858000"/>
  <p:notesSz cx="6858000" cy="9296400"/>
  <p:custDataLst>
    <p:tags r:id="rId69"/>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59" autoAdjust="0"/>
    <p:restoredTop sz="80380" autoAdjust="0"/>
  </p:normalViewPr>
  <p:slideViewPr>
    <p:cSldViewPr snapToGrid="0">
      <p:cViewPr varScale="1">
        <p:scale>
          <a:sx n="60" d="100"/>
          <a:sy n="60" d="100"/>
        </p:scale>
        <p:origin x="546" y="60"/>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78" d="100"/>
        <a:sy n="78" d="100"/>
      </p:scale>
      <p:origin x="0" y="0"/>
    </p:cViewPr>
  </p:sorterViewPr>
  <p:notesViewPr>
    <p:cSldViewPr snapToGrid="0" showGuides="1">
      <p:cViewPr varScale="1">
        <p:scale>
          <a:sx n="55" d="100"/>
          <a:sy n="55" d="100"/>
        </p:scale>
        <p:origin x="-251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ECB4A-97EA-4BE4-8E05-566F3E6DBF3E}" type="doc">
      <dgm:prSet loTypeId="urn:microsoft.com/office/officeart/2005/8/layout/hProcess7#2" loCatId="list" qsTypeId="urn:microsoft.com/office/officeart/2005/8/quickstyle/3d3" qsCatId="3D" csTypeId="urn:microsoft.com/office/officeart/2005/8/colors/colorful1#5" csCatId="colorful" phldr="1"/>
      <dgm:spPr/>
      <dgm:t>
        <a:bodyPr/>
        <a:lstStyle/>
        <a:p>
          <a:endParaRPr lang="en-US"/>
        </a:p>
      </dgm:t>
    </dgm:pt>
    <dgm:pt modelId="{B5B661F0-E490-4D1D-B8B4-05F7756A2929}">
      <dgm:prSet phldrT="[Text]" custT="1"/>
      <dgm:spPr/>
      <dgm:t>
        <a:bodyPr/>
        <a:lstStyle/>
        <a:p>
          <a:pPr algn="l"/>
          <a:r>
            <a:rPr lang="en-US" sz="1800" b="1" dirty="0" smtClean="0"/>
            <a:t>Developer Tools</a:t>
          </a:r>
          <a:endParaRPr lang="en-US" sz="1800" b="1" dirty="0"/>
        </a:p>
      </dgm:t>
    </dgm:pt>
    <dgm:pt modelId="{81370BB4-7593-4597-9A65-D56F1A483C50}" type="parTrans" cxnId="{27493770-3457-4E99-A232-06EF0F0CFEFD}">
      <dgm:prSet/>
      <dgm:spPr/>
      <dgm:t>
        <a:bodyPr/>
        <a:lstStyle/>
        <a:p>
          <a:endParaRPr lang="en-US"/>
        </a:p>
      </dgm:t>
    </dgm:pt>
    <dgm:pt modelId="{51D3398F-665C-442F-A62F-CFE2B8865C97}" type="sibTrans" cxnId="{27493770-3457-4E99-A232-06EF0F0CFEFD}">
      <dgm:prSet/>
      <dgm:spPr/>
      <dgm:t>
        <a:bodyPr/>
        <a:lstStyle/>
        <a:p>
          <a:endParaRPr lang="en-US"/>
        </a:p>
      </dgm:t>
    </dgm:pt>
    <dgm:pt modelId="{0B0581C9-70E0-4DBC-8350-D539F6A89B06}">
      <dgm:prSet phldrT="[Text]" custT="1"/>
      <dgm:spPr/>
      <dgm:t>
        <a:bodyPr/>
        <a:lstStyle/>
        <a:p>
          <a:r>
            <a:rPr lang="en-US" sz="1600" dirty="0" smtClean="0"/>
            <a:t>Intel</a:t>
          </a:r>
          <a:endParaRPr lang="en-US" sz="1600" dirty="0"/>
        </a:p>
      </dgm:t>
    </dgm:pt>
    <dgm:pt modelId="{318198FB-E63C-4D12-AF50-12E12544F4E0}" type="parTrans" cxnId="{0938B1EE-FDD7-482F-8DAF-29065A247D3F}">
      <dgm:prSet/>
      <dgm:spPr/>
      <dgm:t>
        <a:bodyPr/>
        <a:lstStyle/>
        <a:p>
          <a:endParaRPr lang="en-US"/>
        </a:p>
      </dgm:t>
    </dgm:pt>
    <dgm:pt modelId="{DD9C4172-09ED-49DF-89B8-DD69521AE63A}" type="sibTrans" cxnId="{0938B1EE-FDD7-482F-8DAF-29065A247D3F}">
      <dgm:prSet/>
      <dgm:spPr/>
      <dgm:t>
        <a:bodyPr/>
        <a:lstStyle/>
        <a:p>
          <a:endParaRPr lang="en-US"/>
        </a:p>
      </dgm:t>
    </dgm:pt>
    <dgm:pt modelId="{2EBB6304-DB3E-4AEA-9A09-D485E60891A3}">
      <dgm:prSet phldrT="[Text]" custT="1"/>
      <dgm:spPr/>
      <dgm:t>
        <a:bodyPr/>
        <a:lstStyle/>
        <a:p>
          <a:pPr algn="l"/>
          <a:r>
            <a:rPr lang="en-US" sz="1800" b="1" dirty="0" smtClean="0"/>
            <a:t>  Libraries</a:t>
          </a:r>
          <a:endParaRPr lang="en-US" sz="1800" b="1" dirty="0"/>
        </a:p>
      </dgm:t>
    </dgm:pt>
    <dgm:pt modelId="{C9CE9432-0E68-4F7C-9766-C5AD94532DA2}" type="parTrans" cxnId="{8BC08345-B80D-4A66-839C-674CBA977526}">
      <dgm:prSet/>
      <dgm:spPr/>
      <dgm:t>
        <a:bodyPr/>
        <a:lstStyle/>
        <a:p>
          <a:endParaRPr lang="en-US"/>
        </a:p>
      </dgm:t>
    </dgm:pt>
    <dgm:pt modelId="{95FC167E-5D94-47BF-B830-DE7724CF5C11}" type="sibTrans" cxnId="{8BC08345-B80D-4A66-839C-674CBA977526}">
      <dgm:prSet/>
      <dgm:spPr/>
      <dgm:t>
        <a:bodyPr/>
        <a:lstStyle/>
        <a:p>
          <a:endParaRPr lang="en-US"/>
        </a:p>
      </dgm:t>
    </dgm:pt>
    <dgm:pt modelId="{AA9FF4E2-49D3-40E7-A2A7-B3CD73516DEE}">
      <dgm:prSet phldrT="[Text]" custT="1"/>
      <dgm:spPr/>
      <dgm:t>
        <a:bodyPr/>
        <a:lstStyle/>
        <a:p>
          <a:r>
            <a:rPr lang="en-US" sz="1600" b="0" dirty="0" smtClean="0"/>
            <a:t>Solvers:</a:t>
          </a:r>
          <a:endParaRPr lang="en-US" sz="1600" b="0" dirty="0"/>
        </a:p>
      </dgm:t>
    </dgm:pt>
    <dgm:pt modelId="{0A070D6A-D1B8-4ADC-AF66-93C86D49A5E3}" type="parTrans" cxnId="{29A1266C-13D3-40EB-91BC-8D8627DE2C73}">
      <dgm:prSet/>
      <dgm:spPr/>
      <dgm:t>
        <a:bodyPr/>
        <a:lstStyle/>
        <a:p>
          <a:endParaRPr lang="en-US"/>
        </a:p>
      </dgm:t>
    </dgm:pt>
    <dgm:pt modelId="{846957D3-76F3-47FE-B768-3235FD10B342}" type="sibTrans" cxnId="{29A1266C-13D3-40EB-91BC-8D8627DE2C73}">
      <dgm:prSet/>
      <dgm:spPr/>
      <dgm:t>
        <a:bodyPr/>
        <a:lstStyle/>
        <a:p>
          <a:endParaRPr lang="en-US"/>
        </a:p>
      </dgm:t>
    </dgm:pt>
    <dgm:pt modelId="{9EC65206-40EA-46C7-854B-6AEB2BECFD0A}">
      <dgm:prSet phldrT="[Text]" custT="1"/>
      <dgm:spPr/>
      <dgm:t>
        <a:bodyPr/>
        <a:lstStyle/>
        <a:p>
          <a:pPr algn="l"/>
          <a:r>
            <a:rPr lang="en-US" sz="1800" b="1" dirty="0" smtClean="0"/>
            <a:t> </a:t>
          </a:r>
          <a:r>
            <a:rPr lang="en-US" sz="2000" b="1" dirty="0" smtClean="0"/>
            <a:t>Popular HPC Apps</a:t>
          </a:r>
          <a:endParaRPr lang="en-US" sz="2000" b="1" dirty="0"/>
        </a:p>
      </dgm:t>
    </dgm:pt>
    <dgm:pt modelId="{F48B029D-1FEB-4D40-958D-8836A584A631}" type="parTrans" cxnId="{0EF6D8A4-F7F7-4203-9F26-10F5A3753A9B}">
      <dgm:prSet/>
      <dgm:spPr/>
      <dgm:t>
        <a:bodyPr/>
        <a:lstStyle/>
        <a:p>
          <a:endParaRPr lang="en-US"/>
        </a:p>
      </dgm:t>
    </dgm:pt>
    <dgm:pt modelId="{5F914B33-1FA3-4E3C-9800-1DFB3A3786F5}" type="sibTrans" cxnId="{0EF6D8A4-F7F7-4203-9F26-10F5A3753A9B}">
      <dgm:prSet/>
      <dgm:spPr/>
      <dgm:t>
        <a:bodyPr/>
        <a:lstStyle/>
        <a:p>
          <a:endParaRPr lang="en-US"/>
        </a:p>
      </dgm:t>
    </dgm:pt>
    <dgm:pt modelId="{2F03B5EF-4E78-4ABD-AB24-0A5C8675B0AE}">
      <dgm:prSet phldrT="[Text]" custT="1"/>
      <dgm:spPr/>
      <dgm:t>
        <a:bodyPr/>
        <a:lstStyle/>
        <a:p>
          <a:r>
            <a:rPr lang="en-US" altLang="ko-KR" sz="1600" b="1" dirty="0" smtClean="0"/>
            <a:t>Chemistry</a:t>
          </a:r>
          <a:endParaRPr lang="en-US" sz="1600" b="1" dirty="0"/>
        </a:p>
      </dgm:t>
    </dgm:pt>
    <dgm:pt modelId="{D4D0A893-31CC-44D7-837C-24634915210A}" type="parTrans" cxnId="{F1153AC1-8E1C-439A-98F0-D8B733BEBF4D}">
      <dgm:prSet/>
      <dgm:spPr/>
      <dgm:t>
        <a:bodyPr/>
        <a:lstStyle/>
        <a:p>
          <a:endParaRPr lang="en-US"/>
        </a:p>
      </dgm:t>
    </dgm:pt>
    <dgm:pt modelId="{57E69623-E60F-444A-84BC-421466586D8E}" type="sibTrans" cxnId="{F1153AC1-8E1C-439A-98F0-D8B733BEBF4D}">
      <dgm:prSet/>
      <dgm:spPr/>
      <dgm:t>
        <a:bodyPr/>
        <a:lstStyle/>
        <a:p>
          <a:endParaRPr lang="en-US"/>
        </a:p>
      </dgm:t>
    </dgm:pt>
    <dgm:pt modelId="{182FD4F2-E4F8-4C5B-9CEC-18B8EB9AFDAD}">
      <dgm:prSet phldrT="[Text]" custT="1"/>
      <dgm:spPr>
        <a:solidFill>
          <a:schemeClr val="accent1"/>
        </a:solidFill>
      </dgm:spPr>
      <dgm:t>
        <a:bodyPr/>
        <a:lstStyle/>
        <a:p>
          <a:pPr algn="l"/>
          <a:r>
            <a:rPr lang="en-US" sz="1800" b="1" dirty="0" smtClean="0"/>
            <a:t>Analysis Tools</a:t>
          </a:r>
          <a:endParaRPr lang="en-US" sz="1800" b="1" dirty="0"/>
        </a:p>
      </dgm:t>
    </dgm:pt>
    <dgm:pt modelId="{0A6F931D-9A30-4B18-B452-4B5096C2A5E2}" type="parTrans" cxnId="{191274AF-AE6A-486E-9B68-F53F46E14D2D}">
      <dgm:prSet/>
      <dgm:spPr/>
      <dgm:t>
        <a:bodyPr/>
        <a:lstStyle/>
        <a:p>
          <a:endParaRPr lang="en-US"/>
        </a:p>
      </dgm:t>
    </dgm:pt>
    <dgm:pt modelId="{6BBC088D-6FF1-4D95-815D-415638A2A72C}" type="sibTrans" cxnId="{191274AF-AE6A-486E-9B68-F53F46E14D2D}">
      <dgm:prSet/>
      <dgm:spPr/>
      <dgm:t>
        <a:bodyPr/>
        <a:lstStyle/>
        <a:p>
          <a:endParaRPr lang="en-US"/>
        </a:p>
      </dgm:t>
    </dgm:pt>
    <dgm:pt modelId="{E24AC3AF-A5C1-4FA7-920C-8EDE42DFF391}">
      <dgm:prSet phldrT="[Text]" custT="1"/>
      <dgm:spPr/>
      <dgm:t>
        <a:bodyPr/>
        <a:lstStyle/>
        <a:p>
          <a:r>
            <a:rPr lang="en-US" altLang="ko-KR" sz="1600" b="0" dirty="0" smtClean="0"/>
            <a:t>Rich client Parallel Visualization:</a:t>
          </a:r>
          <a:endParaRPr lang="en-US" sz="1600" b="0" dirty="0"/>
        </a:p>
      </dgm:t>
    </dgm:pt>
    <dgm:pt modelId="{A1D1DCA1-5556-4AFF-9403-6E8DE576EB9A}" type="parTrans" cxnId="{59BBF2ED-7A79-4E99-93A6-616CFA55196C}">
      <dgm:prSet/>
      <dgm:spPr/>
      <dgm:t>
        <a:bodyPr/>
        <a:lstStyle/>
        <a:p>
          <a:endParaRPr lang="en-US"/>
        </a:p>
      </dgm:t>
    </dgm:pt>
    <dgm:pt modelId="{C2339DF6-DF2C-4D5F-9E91-8079934C0467}" type="sibTrans" cxnId="{59BBF2ED-7A79-4E99-93A6-616CFA55196C}">
      <dgm:prSet/>
      <dgm:spPr/>
      <dgm:t>
        <a:bodyPr/>
        <a:lstStyle/>
        <a:p>
          <a:endParaRPr lang="en-US"/>
        </a:p>
      </dgm:t>
    </dgm:pt>
    <dgm:pt modelId="{6F91BEF8-82A7-4D6D-AA5D-1D206996CB61}">
      <dgm:prSet phldrT="[Text]" custT="1"/>
      <dgm:spPr/>
      <dgm:t>
        <a:bodyPr/>
        <a:lstStyle/>
        <a:p>
          <a:r>
            <a:rPr lang="en-US" sz="1600" dirty="0" smtClean="0"/>
            <a:t>Build:</a:t>
          </a:r>
          <a:endParaRPr lang="en-US" sz="1600" dirty="0"/>
        </a:p>
      </dgm:t>
    </dgm:pt>
    <dgm:pt modelId="{49DD0863-C77C-44DE-B8FC-787299B963C8}" type="parTrans" cxnId="{44FB023E-C37B-440E-9A92-91FEE3D728A0}">
      <dgm:prSet/>
      <dgm:spPr/>
      <dgm:t>
        <a:bodyPr/>
        <a:lstStyle/>
        <a:p>
          <a:endParaRPr lang="en-US"/>
        </a:p>
      </dgm:t>
    </dgm:pt>
    <dgm:pt modelId="{98566C5D-5410-4A55-AFAE-7A2FDC2BE5F9}" type="sibTrans" cxnId="{44FB023E-C37B-440E-9A92-91FEE3D728A0}">
      <dgm:prSet/>
      <dgm:spPr/>
      <dgm:t>
        <a:bodyPr/>
        <a:lstStyle/>
        <a:p>
          <a:endParaRPr lang="en-US"/>
        </a:p>
      </dgm:t>
    </dgm:pt>
    <dgm:pt modelId="{86978134-533F-4638-BC97-5B6AD857EFA9}">
      <dgm:prSet phldrT="[Text]" custT="1"/>
      <dgm:spPr/>
      <dgm:t>
        <a:bodyPr/>
        <a:lstStyle/>
        <a:p>
          <a:r>
            <a:rPr lang="en-US" sz="1600" b="0" dirty="0" smtClean="0"/>
            <a:t>IO:</a:t>
          </a:r>
          <a:endParaRPr lang="en-US" sz="1600" b="0" dirty="0"/>
        </a:p>
      </dgm:t>
    </dgm:pt>
    <dgm:pt modelId="{7895F430-38CF-4B69-9380-FA7068605926}" type="parTrans" cxnId="{8C3E5D8E-0181-4B17-8B4B-1CE50DA8536F}">
      <dgm:prSet/>
      <dgm:spPr/>
      <dgm:t>
        <a:bodyPr/>
        <a:lstStyle/>
        <a:p>
          <a:endParaRPr lang="en-US"/>
        </a:p>
      </dgm:t>
    </dgm:pt>
    <dgm:pt modelId="{F69EC851-6422-4958-B79D-4680DBDEB611}" type="sibTrans" cxnId="{8C3E5D8E-0181-4B17-8B4B-1CE50DA8536F}">
      <dgm:prSet/>
      <dgm:spPr/>
      <dgm:t>
        <a:bodyPr/>
        <a:lstStyle/>
        <a:p>
          <a:endParaRPr lang="en-US"/>
        </a:p>
      </dgm:t>
    </dgm:pt>
    <dgm:pt modelId="{076B54D1-006B-488B-A2AC-F893F58A6E8F}">
      <dgm:prSet phldrT="[Text]" custT="1"/>
      <dgm:spPr/>
      <dgm:t>
        <a:bodyPr/>
        <a:lstStyle/>
        <a:p>
          <a:r>
            <a:rPr lang="en-US" altLang="ko-KR" sz="1600" b="1" dirty="0" smtClean="0"/>
            <a:t>Bio Science</a:t>
          </a:r>
          <a:endParaRPr lang="en-US" sz="1600" b="1" dirty="0"/>
        </a:p>
      </dgm:t>
    </dgm:pt>
    <dgm:pt modelId="{6C85FCB9-9597-455D-A414-880F9B7A4B9D}" type="parTrans" cxnId="{A7A04C10-6613-4213-BDDD-CAF4DCCC3F92}">
      <dgm:prSet/>
      <dgm:spPr/>
      <dgm:t>
        <a:bodyPr/>
        <a:lstStyle/>
        <a:p>
          <a:endParaRPr lang="en-US"/>
        </a:p>
      </dgm:t>
    </dgm:pt>
    <dgm:pt modelId="{A8D6FFF0-8E88-46E6-AD95-D32DC3C3DCB5}" type="sibTrans" cxnId="{A7A04C10-6613-4213-BDDD-CAF4DCCC3F92}">
      <dgm:prSet/>
      <dgm:spPr/>
      <dgm:t>
        <a:bodyPr/>
        <a:lstStyle/>
        <a:p>
          <a:endParaRPr lang="en-US"/>
        </a:p>
      </dgm:t>
    </dgm:pt>
    <dgm:pt modelId="{571D6640-35C8-4705-AAE8-31631360688B}">
      <dgm:prSet phldrT="[Text]" custT="1"/>
      <dgm:spPr/>
      <dgm:t>
        <a:bodyPr/>
        <a:lstStyle/>
        <a:p>
          <a:endParaRPr lang="en-US" sz="1600" b="0" dirty="0" smtClean="0"/>
        </a:p>
        <a:p>
          <a:r>
            <a:rPr lang="en-US" sz="1600" b="0" dirty="0" smtClean="0"/>
            <a:t>Python:</a:t>
          </a:r>
          <a:endParaRPr lang="en-US" sz="1600" b="0" dirty="0"/>
        </a:p>
      </dgm:t>
    </dgm:pt>
    <dgm:pt modelId="{54C15448-382E-4078-AC2B-75AFE73531F6}" type="parTrans" cxnId="{94C93713-A282-48BF-9AE9-8FEA5CE4BD89}">
      <dgm:prSet/>
      <dgm:spPr/>
      <dgm:t>
        <a:bodyPr/>
        <a:lstStyle/>
        <a:p>
          <a:endParaRPr lang="en-US"/>
        </a:p>
      </dgm:t>
    </dgm:pt>
    <dgm:pt modelId="{3CAED07C-8CEA-4C19-AF46-6AFD44CBCBE4}" type="sibTrans" cxnId="{94C93713-A282-48BF-9AE9-8FEA5CE4BD89}">
      <dgm:prSet/>
      <dgm:spPr/>
      <dgm:t>
        <a:bodyPr/>
        <a:lstStyle/>
        <a:p>
          <a:endParaRPr lang="en-US"/>
        </a:p>
      </dgm:t>
    </dgm:pt>
    <dgm:pt modelId="{34B814D3-0302-47EE-AE86-4835FC9769CA}">
      <dgm:prSet phldrT="[Text]" custT="1"/>
      <dgm:spPr/>
      <dgm:t>
        <a:bodyPr/>
        <a:lstStyle/>
        <a:p>
          <a:r>
            <a:rPr lang="en-US" sz="1600" dirty="0" smtClean="0"/>
            <a:t>PGI </a:t>
          </a:r>
          <a:endParaRPr lang="en-US" sz="1600" dirty="0"/>
        </a:p>
      </dgm:t>
    </dgm:pt>
    <dgm:pt modelId="{73DB353F-FAF1-4A55-B43D-E504DE205905}" type="parTrans" cxnId="{4B2FD8A0-35E2-42EA-88D5-8CE836DA7940}">
      <dgm:prSet/>
      <dgm:spPr/>
      <dgm:t>
        <a:bodyPr/>
        <a:lstStyle/>
        <a:p>
          <a:endParaRPr lang="en-US"/>
        </a:p>
      </dgm:t>
    </dgm:pt>
    <dgm:pt modelId="{B119202A-1A4F-4176-A0BD-34C720D5F75D}" type="sibTrans" cxnId="{4B2FD8A0-35E2-42EA-88D5-8CE836DA7940}">
      <dgm:prSet/>
      <dgm:spPr/>
      <dgm:t>
        <a:bodyPr/>
        <a:lstStyle/>
        <a:p>
          <a:endParaRPr lang="en-US"/>
        </a:p>
      </dgm:t>
    </dgm:pt>
    <dgm:pt modelId="{2C1694F7-FE40-4F48-8D5F-9EFC816D6B40}">
      <dgm:prSet phldrT="[Text]" custT="1"/>
      <dgm:spPr/>
      <dgm:t>
        <a:bodyPr/>
        <a:lstStyle/>
        <a:p>
          <a:endParaRPr lang="en-US" sz="1600" dirty="0"/>
        </a:p>
      </dgm:t>
    </dgm:pt>
    <dgm:pt modelId="{70F46B38-CF36-47DB-B147-00A9CD05DB46}" type="parTrans" cxnId="{B9059D7F-A95D-4830-9F4D-6428DBBB5A4E}">
      <dgm:prSet/>
      <dgm:spPr/>
      <dgm:t>
        <a:bodyPr/>
        <a:lstStyle/>
        <a:p>
          <a:endParaRPr lang="en-US"/>
        </a:p>
      </dgm:t>
    </dgm:pt>
    <dgm:pt modelId="{681BEE43-6629-4603-8EA7-43950F7E8630}" type="sibTrans" cxnId="{B9059D7F-A95D-4830-9F4D-6428DBBB5A4E}">
      <dgm:prSet/>
      <dgm:spPr/>
      <dgm:t>
        <a:bodyPr/>
        <a:lstStyle/>
        <a:p>
          <a:endParaRPr lang="en-US"/>
        </a:p>
      </dgm:t>
    </dgm:pt>
    <dgm:pt modelId="{0BB9ED66-7E23-43EF-9A58-1D90B01B8D2D}">
      <dgm:prSet phldrT="[Text]" custT="1"/>
      <dgm:spPr/>
      <dgm:t>
        <a:bodyPr/>
        <a:lstStyle/>
        <a:p>
          <a:endParaRPr lang="en-US" sz="1600" dirty="0"/>
        </a:p>
      </dgm:t>
    </dgm:pt>
    <dgm:pt modelId="{E08E2A20-8DC0-46D4-83A7-6089E67DB540}" type="parTrans" cxnId="{298358EC-36EA-4209-A29A-B00079D86BD5}">
      <dgm:prSet/>
      <dgm:spPr/>
      <dgm:t>
        <a:bodyPr/>
        <a:lstStyle/>
        <a:p>
          <a:endParaRPr lang="en-US"/>
        </a:p>
      </dgm:t>
    </dgm:pt>
    <dgm:pt modelId="{C8896F2C-44B7-4835-B279-65D5A62B840E}" type="sibTrans" cxnId="{298358EC-36EA-4209-A29A-B00079D86BD5}">
      <dgm:prSet/>
      <dgm:spPr/>
      <dgm:t>
        <a:bodyPr/>
        <a:lstStyle/>
        <a:p>
          <a:endParaRPr lang="en-US"/>
        </a:p>
      </dgm:t>
    </dgm:pt>
    <dgm:pt modelId="{A039748C-8BDA-4E7F-BD80-9B77503D1315}">
      <dgm:prSet phldrT="[Text]" custT="1"/>
      <dgm:spPr/>
      <dgm:t>
        <a:bodyPr/>
        <a:lstStyle/>
        <a:p>
          <a:endParaRPr lang="en-US" sz="1600" dirty="0"/>
        </a:p>
      </dgm:t>
    </dgm:pt>
    <dgm:pt modelId="{F9184E15-4E6F-49F5-9AF0-4B34FE25662C}" type="parTrans" cxnId="{6A6732B2-C204-41D9-9E2D-8441B53E4407}">
      <dgm:prSet/>
      <dgm:spPr/>
      <dgm:t>
        <a:bodyPr/>
        <a:lstStyle/>
        <a:p>
          <a:endParaRPr lang="en-US"/>
        </a:p>
      </dgm:t>
    </dgm:pt>
    <dgm:pt modelId="{F0C2B345-31B8-48C8-A1DB-CC38DF6422B0}" type="sibTrans" cxnId="{6A6732B2-C204-41D9-9E2D-8441B53E4407}">
      <dgm:prSet/>
      <dgm:spPr/>
      <dgm:t>
        <a:bodyPr/>
        <a:lstStyle/>
        <a:p>
          <a:endParaRPr lang="en-US"/>
        </a:p>
      </dgm:t>
    </dgm:pt>
    <dgm:pt modelId="{7BCC7892-AFCA-42C9-BC39-432F96BA4899}">
      <dgm:prSet phldrT="[Text]" custT="1"/>
      <dgm:spPr/>
      <dgm:t>
        <a:bodyPr/>
        <a:lstStyle/>
        <a:p>
          <a:r>
            <a:rPr lang="en-US" sz="1600" dirty="0" smtClean="0"/>
            <a:t>Compilers:</a:t>
          </a:r>
          <a:endParaRPr lang="en-US" sz="1600" dirty="0"/>
        </a:p>
      </dgm:t>
    </dgm:pt>
    <dgm:pt modelId="{FE55F525-6FDC-4EE8-8A7E-B6AE4A0635ED}" type="parTrans" cxnId="{5AE873AF-1B80-4843-8401-200F1902AF83}">
      <dgm:prSet/>
      <dgm:spPr/>
      <dgm:t>
        <a:bodyPr/>
        <a:lstStyle/>
        <a:p>
          <a:endParaRPr lang="en-US"/>
        </a:p>
      </dgm:t>
    </dgm:pt>
    <dgm:pt modelId="{72F2B29E-B657-4BC4-9355-58963F8F1666}" type="sibTrans" cxnId="{5AE873AF-1B80-4843-8401-200F1902AF83}">
      <dgm:prSet/>
      <dgm:spPr/>
      <dgm:t>
        <a:bodyPr/>
        <a:lstStyle/>
        <a:p>
          <a:endParaRPr lang="en-US"/>
        </a:p>
      </dgm:t>
    </dgm:pt>
    <dgm:pt modelId="{D243CCDB-A4F2-4789-9023-0967BC186001}">
      <dgm:prSet phldrT="[Text]" custT="1"/>
      <dgm:spPr/>
      <dgm:t>
        <a:bodyPr/>
        <a:lstStyle/>
        <a:p>
          <a:r>
            <a:rPr lang="en-US" sz="1600" dirty="0" smtClean="0"/>
            <a:t>Unix </a:t>
          </a:r>
          <a:r>
            <a:rPr lang="en-US" sz="1600" dirty="0" err="1" smtClean="0"/>
            <a:t>Env</a:t>
          </a:r>
          <a:r>
            <a:rPr lang="en-US" sz="1600" dirty="0" smtClean="0"/>
            <a:t>:</a:t>
          </a:r>
          <a:endParaRPr lang="en-US" sz="1600" dirty="0"/>
        </a:p>
      </dgm:t>
    </dgm:pt>
    <dgm:pt modelId="{C6E764DF-DF14-4BCA-A842-19ACED00C0E9}" type="parTrans" cxnId="{625139E0-B278-4783-B65F-B584CC3AAC89}">
      <dgm:prSet/>
      <dgm:spPr/>
      <dgm:t>
        <a:bodyPr/>
        <a:lstStyle/>
        <a:p>
          <a:endParaRPr lang="en-US"/>
        </a:p>
      </dgm:t>
    </dgm:pt>
    <dgm:pt modelId="{8594328C-893E-4971-B678-4F4852BE543D}" type="sibTrans" cxnId="{625139E0-B278-4783-B65F-B584CC3AAC89}">
      <dgm:prSet/>
      <dgm:spPr/>
      <dgm:t>
        <a:bodyPr/>
        <a:lstStyle/>
        <a:p>
          <a:endParaRPr lang="en-US"/>
        </a:p>
      </dgm:t>
    </dgm:pt>
    <dgm:pt modelId="{A58702EC-7623-45F2-97D3-C7C10698F5F3}">
      <dgm:prSet phldrT="[Text]" custT="1"/>
      <dgm:spPr/>
      <dgm:t>
        <a:bodyPr/>
        <a:lstStyle/>
        <a:p>
          <a:r>
            <a:rPr lang="en-US" sz="1600" dirty="0" smtClean="0"/>
            <a:t>Cygwin</a:t>
          </a:r>
          <a:endParaRPr lang="en-US" sz="1600" dirty="0"/>
        </a:p>
      </dgm:t>
    </dgm:pt>
    <dgm:pt modelId="{E3B0824F-5977-4EC1-A3C7-4CECC730E2FD}" type="parTrans" cxnId="{0401A65B-5EAC-4864-82DE-9597BD1CCB6A}">
      <dgm:prSet/>
      <dgm:spPr/>
      <dgm:t>
        <a:bodyPr/>
        <a:lstStyle/>
        <a:p>
          <a:endParaRPr lang="en-US"/>
        </a:p>
      </dgm:t>
    </dgm:pt>
    <dgm:pt modelId="{BEAA9F37-E5C7-4CBE-BB9E-4413B8158DA8}" type="sibTrans" cxnId="{0401A65B-5EAC-4864-82DE-9597BD1CCB6A}">
      <dgm:prSet/>
      <dgm:spPr/>
      <dgm:t>
        <a:bodyPr/>
        <a:lstStyle/>
        <a:p>
          <a:endParaRPr lang="en-US"/>
        </a:p>
      </dgm:t>
    </dgm:pt>
    <dgm:pt modelId="{06C59162-D74C-4F7D-B0A1-60812A3CAF56}">
      <dgm:prSet phldrT="[Text]" custT="1"/>
      <dgm:spPr/>
      <dgm:t>
        <a:bodyPr/>
        <a:lstStyle/>
        <a:p>
          <a:r>
            <a:rPr lang="en-US" sz="1600" dirty="0" smtClean="0"/>
            <a:t>SUA (win8)</a:t>
          </a:r>
          <a:endParaRPr lang="en-US" sz="1600" dirty="0"/>
        </a:p>
      </dgm:t>
    </dgm:pt>
    <dgm:pt modelId="{097759B1-B94B-40A3-B3A3-FA9304E265F4}" type="parTrans" cxnId="{DF3DE45D-E763-4A12-BA10-95CE7969692E}">
      <dgm:prSet/>
      <dgm:spPr/>
      <dgm:t>
        <a:bodyPr/>
        <a:lstStyle/>
        <a:p>
          <a:endParaRPr lang="en-US"/>
        </a:p>
      </dgm:t>
    </dgm:pt>
    <dgm:pt modelId="{11A2EF61-9F2C-47EC-82E1-6137E605AB2A}" type="sibTrans" cxnId="{DF3DE45D-E763-4A12-BA10-95CE7969692E}">
      <dgm:prSet/>
      <dgm:spPr/>
      <dgm:t>
        <a:bodyPr/>
        <a:lstStyle/>
        <a:p>
          <a:endParaRPr lang="en-US"/>
        </a:p>
      </dgm:t>
    </dgm:pt>
    <dgm:pt modelId="{95E8E559-724B-4612-93E8-02A310414D41}">
      <dgm:prSet phldrT="[Text]" custT="1"/>
      <dgm:spPr/>
      <dgm:t>
        <a:bodyPr/>
        <a:lstStyle/>
        <a:p>
          <a:r>
            <a:rPr lang="en-US" sz="1600" dirty="0" err="1" smtClean="0"/>
            <a:t>MinGW</a:t>
          </a:r>
          <a:endParaRPr lang="en-US" sz="1600" dirty="0"/>
        </a:p>
      </dgm:t>
    </dgm:pt>
    <dgm:pt modelId="{16AC4928-D50A-43B6-BB40-5BA54C991F18}" type="parTrans" cxnId="{F8597186-FF5F-4153-BE6C-8FCAFCA31843}">
      <dgm:prSet/>
      <dgm:spPr/>
      <dgm:t>
        <a:bodyPr/>
        <a:lstStyle/>
        <a:p>
          <a:endParaRPr lang="en-US"/>
        </a:p>
      </dgm:t>
    </dgm:pt>
    <dgm:pt modelId="{7606DC3F-E8C2-4F2E-A967-F27874C9C35F}" type="sibTrans" cxnId="{F8597186-FF5F-4153-BE6C-8FCAFCA31843}">
      <dgm:prSet/>
      <dgm:spPr/>
      <dgm:t>
        <a:bodyPr/>
        <a:lstStyle/>
        <a:p>
          <a:endParaRPr lang="en-US"/>
        </a:p>
      </dgm:t>
    </dgm:pt>
    <dgm:pt modelId="{A6F0549C-CC9D-47FE-BC22-F74AC51A1D90}">
      <dgm:prSet phldrT="[Text]" custT="1"/>
      <dgm:spPr/>
      <dgm:t>
        <a:bodyPr/>
        <a:lstStyle/>
        <a:p>
          <a:r>
            <a:rPr lang="en-US" sz="1600" dirty="0" err="1" smtClean="0"/>
            <a:t>CMake</a:t>
          </a:r>
          <a:endParaRPr lang="en-US" sz="1600" dirty="0"/>
        </a:p>
      </dgm:t>
    </dgm:pt>
    <dgm:pt modelId="{BCA6E20C-6937-4798-BDA9-D85CFF2C2D6E}" type="parTrans" cxnId="{8D39E6AF-4DF3-40D3-A927-E3B6141236E5}">
      <dgm:prSet/>
      <dgm:spPr/>
      <dgm:t>
        <a:bodyPr/>
        <a:lstStyle/>
        <a:p>
          <a:endParaRPr lang="en-US"/>
        </a:p>
      </dgm:t>
    </dgm:pt>
    <dgm:pt modelId="{B3866175-7A42-45CA-BEA2-C66C0F8C2D72}" type="sibTrans" cxnId="{8D39E6AF-4DF3-40D3-A927-E3B6141236E5}">
      <dgm:prSet/>
      <dgm:spPr/>
      <dgm:t>
        <a:bodyPr/>
        <a:lstStyle/>
        <a:p>
          <a:endParaRPr lang="en-US"/>
        </a:p>
      </dgm:t>
    </dgm:pt>
    <dgm:pt modelId="{62F25310-FC7F-4882-B88F-4F23F0F490F2}">
      <dgm:prSet phldrT="[Text]" custT="1"/>
      <dgm:spPr/>
      <dgm:t>
        <a:bodyPr/>
        <a:lstStyle/>
        <a:p>
          <a:r>
            <a:rPr lang="en-US" sz="1600" dirty="0" smtClean="0"/>
            <a:t>Visual Studio</a:t>
          </a:r>
          <a:endParaRPr lang="en-US" sz="1600" dirty="0"/>
        </a:p>
      </dgm:t>
    </dgm:pt>
    <dgm:pt modelId="{0892FE5B-E9BD-414F-BB49-FA2440133A3A}" type="parTrans" cxnId="{FBE30604-2C61-49E3-B3DC-FD47BA33DCC0}">
      <dgm:prSet/>
      <dgm:spPr/>
      <dgm:t>
        <a:bodyPr/>
        <a:lstStyle/>
        <a:p>
          <a:endParaRPr lang="en-US"/>
        </a:p>
      </dgm:t>
    </dgm:pt>
    <dgm:pt modelId="{045674ED-AF29-4294-AEBE-0ACD2F1DC32F}" type="sibTrans" cxnId="{FBE30604-2C61-49E3-B3DC-FD47BA33DCC0}">
      <dgm:prSet/>
      <dgm:spPr/>
      <dgm:t>
        <a:bodyPr/>
        <a:lstStyle/>
        <a:p>
          <a:endParaRPr lang="en-US"/>
        </a:p>
      </dgm:t>
    </dgm:pt>
    <dgm:pt modelId="{C6D818F7-A472-4A1D-B24B-EE97EA7020AA}">
      <dgm:prSet phldrT="[Text]" custT="1"/>
      <dgm:spPr/>
      <dgm:t>
        <a:bodyPr/>
        <a:lstStyle/>
        <a:p>
          <a:endParaRPr lang="en-US" sz="1600" dirty="0"/>
        </a:p>
      </dgm:t>
    </dgm:pt>
    <dgm:pt modelId="{4F52FC00-280E-4136-A3FB-C691DD897AC6}" type="parTrans" cxnId="{E3221011-4F15-4911-91FD-EF4AECE71E0F}">
      <dgm:prSet/>
      <dgm:spPr/>
      <dgm:t>
        <a:bodyPr/>
        <a:lstStyle/>
        <a:p>
          <a:endParaRPr lang="en-US"/>
        </a:p>
      </dgm:t>
    </dgm:pt>
    <dgm:pt modelId="{BCDB8728-F671-408E-970B-DB8A18AFCF0C}" type="sibTrans" cxnId="{E3221011-4F15-4911-91FD-EF4AECE71E0F}">
      <dgm:prSet/>
      <dgm:spPr/>
      <dgm:t>
        <a:bodyPr/>
        <a:lstStyle/>
        <a:p>
          <a:endParaRPr lang="en-US"/>
        </a:p>
      </dgm:t>
    </dgm:pt>
    <dgm:pt modelId="{2B90398A-580B-4EAB-9824-23EF2BB790FC}">
      <dgm:prSet phldrT="[Text]" custT="1"/>
      <dgm:spPr/>
      <dgm:t>
        <a:bodyPr/>
        <a:lstStyle/>
        <a:p>
          <a:r>
            <a:rPr lang="en-US" sz="1600" b="0" dirty="0" err="1" smtClean="0"/>
            <a:t>Trilinos</a:t>
          </a:r>
          <a:endParaRPr lang="en-US" sz="1600" b="0" dirty="0"/>
        </a:p>
      </dgm:t>
    </dgm:pt>
    <dgm:pt modelId="{B49BC3CB-468F-4F93-A85D-D8B9A1162ACD}" type="parTrans" cxnId="{57D925C4-C7F8-4089-9FE4-828D11383E08}">
      <dgm:prSet/>
      <dgm:spPr/>
      <dgm:t>
        <a:bodyPr/>
        <a:lstStyle/>
        <a:p>
          <a:endParaRPr lang="en-US"/>
        </a:p>
      </dgm:t>
    </dgm:pt>
    <dgm:pt modelId="{B14F927F-FDD8-4445-9A7D-0676A1E97AF3}" type="sibTrans" cxnId="{57D925C4-C7F8-4089-9FE4-828D11383E08}">
      <dgm:prSet/>
      <dgm:spPr/>
      <dgm:t>
        <a:bodyPr/>
        <a:lstStyle/>
        <a:p>
          <a:endParaRPr lang="en-US"/>
        </a:p>
      </dgm:t>
    </dgm:pt>
    <dgm:pt modelId="{501DDFC9-2256-4412-A845-06D29BD8ABC5}">
      <dgm:prSet phldrT="[Text]" custT="1"/>
      <dgm:spPr/>
      <dgm:t>
        <a:bodyPr/>
        <a:lstStyle/>
        <a:p>
          <a:r>
            <a:rPr lang="en-US" sz="1600" b="0" dirty="0" err="1" smtClean="0">
              <a:effectLst/>
            </a:rPr>
            <a:t>PETSc</a:t>
          </a:r>
          <a:endParaRPr lang="en-US" sz="1600" b="0" dirty="0"/>
        </a:p>
      </dgm:t>
    </dgm:pt>
    <dgm:pt modelId="{FB731B6B-7B00-461E-AF49-CBB4BC24158A}" type="parTrans" cxnId="{5A02D3B4-41DA-4354-9B2B-4E4D354F045C}">
      <dgm:prSet/>
      <dgm:spPr/>
      <dgm:t>
        <a:bodyPr/>
        <a:lstStyle/>
        <a:p>
          <a:endParaRPr lang="en-US"/>
        </a:p>
      </dgm:t>
    </dgm:pt>
    <dgm:pt modelId="{062A8648-BBC6-499E-9035-1740A491ABDC}" type="sibTrans" cxnId="{5A02D3B4-41DA-4354-9B2B-4E4D354F045C}">
      <dgm:prSet/>
      <dgm:spPr/>
      <dgm:t>
        <a:bodyPr/>
        <a:lstStyle/>
        <a:p>
          <a:endParaRPr lang="en-US"/>
        </a:p>
      </dgm:t>
    </dgm:pt>
    <dgm:pt modelId="{AE14B765-B6F1-491F-9D89-B7AA4AB4E263}">
      <dgm:prSet phldrT="[Text]" custT="1"/>
      <dgm:spPr/>
      <dgm:t>
        <a:bodyPr/>
        <a:lstStyle/>
        <a:p>
          <a:r>
            <a:rPr lang="en-US" sz="1600" b="1" dirty="0" smtClean="0"/>
            <a:t>HDF5MPI</a:t>
          </a:r>
          <a:endParaRPr lang="en-US" sz="1600" b="1" dirty="0"/>
        </a:p>
      </dgm:t>
    </dgm:pt>
    <dgm:pt modelId="{B8435A9D-9A94-426B-9621-DEAA37445784}" type="parTrans" cxnId="{934196D1-E699-4106-A5DF-678F2E2318E7}">
      <dgm:prSet/>
      <dgm:spPr/>
      <dgm:t>
        <a:bodyPr/>
        <a:lstStyle/>
        <a:p>
          <a:endParaRPr lang="en-US"/>
        </a:p>
      </dgm:t>
    </dgm:pt>
    <dgm:pt modelId="{E10C07B1-FA26-428A-BF96-164985DEC787}" type="sibTrans" cxnId="{934196D1-E699-4106-A5DF-678F2E2318E7}">
      <dgm:prSet/>
      <dgm:spPr/>
      <dgm:t>
        <a:bodyPr/>
        <a:lstStyle/>
        <a:p>
          <a:endParaRPr lang="en-US"/>
        </a:p>
      </dgm:t>
    </dgm:pt>
    <dgm:pt modelId="{CEBB529F-6E85-4D85-88D8-98DB67F00B3B}">
      <dgm:prSet phldrT="[Text]" custT="1"/>
      <dgm:spPr/>
      <dgm:t>
        <a:bodyPr/>
        <a:lstStyle/>
        <a:p>
          <a:r>
            <a:rPr lang="en-US" sz="1600" b="0" dirty="0" smtClean="0"/>
            <a:t>FFTW</a:t>
          </a:r>
          <a:endParaRPr lang="en-US" sz="1600" b="0" dirty="0"/>
        </a:p>
      </dgm:t>
    </dgm:pt>
    <dgm:pt modelId="{02A18881-C554-4135-9096-644BDDA13BF5}" type="parTrans" cxnId="{A96CC11E-D9F3-4F3E-B1FB-10061FC41BAB}">
      <dgm:prSet/>
      <dgm:spPr/>
      <dgm:t>
        <a:bodyPr/>
        <a:lstStyle/>
        <a:p>
          <a:endParaRPr lang="en-US"/>
        </a:p>
      </dgm:t>
    </dgm:pt>
    <dgm:pt modelId="{5759678E-19D9-4D8D-9D9A-DB77425C93B1}" type="sibTrans" cxnId="{A96CC11E-D9F3-4F3E-B1FB-10061FC41BAB}">
      <dgm:prSet/>
      <dgm:spPr/>
      <dgm:t>
        <a:bodyPr/>
        <a:lstStyle/>
        <a:p>
          <a:endParaRPr lang="en-US"/>
        </a:p>
      </dgm:t>
    </dgm:pt>
    <dgm:pt modelId="{945D652F-7753-4591-A45C-011A42C8B3AE}">
      <dgm:prSet phldrT="[Text]" custT="1"/>
      <dgm:spPr/>
      <dgm:t>
        <a:bodyPr/>
        <a:lstStyle/>
        <a:p>
          <a:r>
            <a:rPr lang="en-US" sz="1600" b="1" dirty="0" smtClean="0"/>
            <a:t>GCC</a:t>
          </a:r>
          <a:endParaRPr lang="en-US" sz="1600" b="1" dirty="0"/>
        </a:p>
      </dgm:t>
    </dgm:pt>
    <dgm:pt modelId="{A92AC33E-F5B8-4E97-83FF-28A53224E196}" type="parTrans" cxnId="{48141368-BC44-46C7-8879-FF29DE81990F}">
      <dgm:prSet/>
      <dgm:spPr/>
      <dgm:t>
        <a:bodyPr/>
        <a:lstStyle/>
        <a:p>
          <a:endParaRPr lang="en-US"/>
        </a:p>
      </dgm:t>
    </dgm:pt>
    <dgm:pt modelId="{216EE217-85D7-4B5E-B4A4-3292D095137B}" type="sibTrans" cxnId="{48141368-BC44-46C7-8879-FF29DE81990F}">
      <dgm:prSet/>
      <dgm:spPr/>
      <dgm:t>
        <a:bodyPr/>
        <a:lstStyle/>
        <a:p>
          <a:endParaRPr lang="en-US"/>
        </a:p>
      </dgm:t>
    </dgm:pt>
    <dgm:pt modelId="{6D6DAF1B-8542-4BD3-AEBA-D9E54A0ACE48}">
      <dgm:prSet phldrT="[Text]" custT="1"/>
      <dgm:spPr/>
      <dgm:t>
        <a:bodyPr/>
        <a:lstStyle/>
        <a:p>
          <a:r>
            <a:rPr lang="en-US" sz="1600" b="1" dirty="0" err="1" smtClean="0"/>
            <a:t>NetCDF</a:t>
          </a:r>
          <a:endParaRPr lang="en-US" sz="1600" b="1" dirty="0"/>
        </a:p>
      </dgm:t>
    </dgm:pt>
    <dgm:pt modelId="{DCBA6FBD-B593-4A04-BA21-6CFDF6CDE0DB}" type="parTrans" cxnId="{4B89300A-2820-49B9-AD4C-824EE909AD1E}">
      <dgm:prSet/>
      <dgm:spPr/>
      <dgm:t>
        <a:bodyPr/>
        <a:lstStyle/>
        <a:p>
          <a:endParaRPr lang="en-US"/>
        </a:p>
      </dgm:t>
    </dgm:pt>
    <dgm:pt modelId="{E51A7219-B959-431A-9B2F-591737E22FB8}" type="sibTrans" cxnId="{4B89300A-2820-49B9-AD4C-824EE909AD1E}">
      <dgm:prSet/>
      <dgm:spPr/>
      <dgm:t>
        <a:bodyPr/>
        <a:lstStyle/>
        <a:p>
          <a:endParaRPr lang="en-US"/>
        </a:p>
      </dgm:t>
    </dgm:pt>
    <dgm:pt modelId="{6B3B85A8-FD0C-4B77-AF2A-F84DC7081D70}">
      <dgm:prSet phldrT="[Text]" custT="1"/>
      <dgm:spPr/>
      <dgm:t>
        <a:bodyPr/>
        <a:lstStyle/>
        <a:p>
          <a:r>
            <a:rPr lang="en-US" sz="1600" b="1" dirty="0" smtClean="0"/>
            <a:t>CFD</a:t>
          </a:r>
          <a:endParaRPr lang="en-US" sz="1600" b="1" dirty="0"/>
        </a:p>
      </dgm:t>
    </dgm:pt>
    <dgm:pt modelId="{89A569A9-AD59-475B-8B4E-2C2E8667FD63}" type="parTrans" cxnId="{DAA466EF-E80F-49A5-A08D-51FE4D65BD5B}">
      <dgm:prSet/>
      <dgm:spPr/>
      <dgm:t>
        <a:bodyPr/>
        <a:lstStyle/>
        <a:p>
          <a:endParaRPr lang="en-US"/>
        </a:p>
      </dgm:t>
    </dgm:pt>
    <dgm:pt modelId="{6152C09F-CA53-4952-8AA0-A7DE012D92DB}" type="sibTrans" cxnId="{DAA466EF-E80F-49A5-A08D-51FE4D65BD5B}">
      <dgm:prSet/>
      <dgm:spPr/>
      <dgm:t>
        <a:bodyPr/>
        <a:lstStyle/>
        <a:p>
          <a:endParaRPr lang="en-US"/>
        </a:p>
      </dgm:t>
    </dgm:pt>
    <dgm:pt modelId="{66263684-8518-4958-AAED-8CD60E2AB7C1}">
      <dgm:prSet phldrT="[Text]" custT="1"/>
      <dgm:spPr/>
      <dgm:t>
        <a:bodyPr/>
        <a:lstStyle/>
        <a:p>
          <a:r>
            <a:rPr lang="en-US" sz="1600" b="0" dirty="0" smtClean="0"/>
            <a:t>Structure</a:t>
          </a:r>
          <a:endParaRPr lang="en-US" sz="1600" b="0" dirty="0"/>
        </a:p>
      </dgm:t>
    </dgm:pt>
    <dgm:pt modelId="{67AB2D4C-E95B-4C67-901C-5D025BA95FC3}" type="parTrans" cxnId="{405D4AC1-2958-41D1-9DD3-FEBC838E7CF7}">
      <dgm:prSet/>
      <dgm:spPr/>
      <dgm:t>
        <a:bodyPr/>
        <a:lstStyle/>
        <a:p>
          <a:endParaRPr lang="en-US"/>
        </a:p>
      </dgm:t>
    </dgm:pt>
    <dgm:pt modelId="{16D631F8-864A-418E-8C3A-D4107743E4B9}" type="sibTrans" cxnId="{405D4AC1-2958-41D1-9DD3-FEBC838E7CF7}">
      <dgm:prSet/>
      <dgm:spPr/>
      <dgm:t>
        <a:bodyPr/>
        <a:lstStyle/>
        <a:p>
          <a:endParaRPr lang="en-US"/>
        </a:p>
      </dgm:t>
    </dgm:pt>
    <dgm:pt modelId="{7E2A2CD8-B4F5-4D63-BB1D-12F998160360}">
      <dgm:prSet phldrT="[Text]" custT="1"/>
      <dgm:spPr/>
      <dgm:t>
        <a:bodyPr/>
        <a:lstStyle/>
        <a:p>
          <a:r>
            <a:rPr lang="en-US" sz="1600" b="1" dirty="0" smtClean="0"/>
            <a:t>Climate</a:t>
          </a:r>
          <a:endParaRPr lang="en-US" sz="1600" b="1" dirty="0"/>
        </a:p>
      </dgm:t>
    </dgm:pt>
    <dgm:pt modelId="{7E200C0C-531B-4A18-A0FA-FF776D41EE40}" type="parTrans" cxnId="{9F48D87C-0F8D-4B3D-874F-88605EB3F2BB}">
      <dgm:prSet/>
      <dgm:spPr/>
      <dgm:t>
        <a:bodyPr/>
        <a:lstStyle/>
        <a:p>
          <a:endParaRPr lang="en-US"/>
        </a:p>
      </dgm:t>
    </dgm:pt>
    <dgm:pt modelId="{EF0D47BE-46D6-4DCE-A6CD-666FE1447B2B}" type="sibTrans" cxnId="{9F48D87C-0F8D-4B3D-874F-88605EB3F2BB}">
      <dgm:prSet/>
      <dgm:spPr/>
      <dgm:t>
        <a:bodyPr/>
        <a:lstStyle/>
        <a:p>
          <a:endParaRPr lang="en-US"/>
        </a:p>
      </dgm:t>
    </dgm:pt>
    <dgm:pt modelId="{9CE5BFCF-C6C1-41FB-9045-96D5BFBB7CB2}">
      <dgm:prSet phldrT="[Text]" custT="1"/>
      <dgm:spPr/>
      <dgm:t>
        <a:bodyPr/>
        <a:lstStyle/>
        <a:p>
          <a:r>
            <a:rPr lang="en-US" sz="1600" b="0" dirty="0" smtClean="0"/>
            <a:t>Physics</a:t>
          </a:r>
        </a:p>
        <a:p>
          <a:r>
            <a:rPr lang="en-US" sz="1600" b="0" dirty="0" smtClean="0"/>
            <a:t>Data Mining</a:t>
          </a:r>
        </a:p>
        <a:p>
          <a:r>
            <a:rPr lang="en-US" sz="1600" b="0" dirty="0" smtClean="0"/>
            <a:t>Computer Science</a:t>
          </a:r>
          <a:endParaRPr lang="en-US" sz="1600" b="0" dirty="0"/>
        </a:p>
      </dgm:t>
    </dgm:pt>
    <dgm:pt modelId="{4D05D165-0334-48E5-9822-9DEB6B3558B8}" type="parTrans" cxnId="{0B83A30F-C2CF-47AD-88C8-F081DBED4A21}">
      <dgm:prSet/>
      <dgm:spPr/>
      <dgm:t>
        <a:bodyPr/>
        <a:lstStyle/>
        <a:p>
          <a:endParaRPr lang="en-US"/>
        </a:p>
      </dgm:t>
    </dgm:pt>
    <dgm:pt modelId="{E0020555-6C0E-4533-A64D-DF5509CA7436}" type="sibTrans" cxnId="{0B83A30F-C2CF-47AD-88C8-F081DBED4A21}">
      <dgm:prSet/>
      <dgm:spPr/>
      <dgm:t>
        <a:bodyPr/>
        <a:lstStyle/>
        <a:p>
          <a:endParaRPr lang="en-US"/>
        </a:p>
      </dgm:t>
    </dgm:pt>
    <dgm:pt modelId="{AF9D4486-756C-46DF-939E-388D391E62D6}">
      <dgm:prSet phldrT="[Text]" custT="1"/>
      <dgm:spPr/>
      <dgm:t>
        <a:bodyPr/>
        <a:lstStyle/>
        <a:p>
          <a:endParaRPr lang="en-US" sz="1600" b="0" dirty="0"/>
        </a:p>
      </dgm:t>
    </dgm:pt>
    <dgm:pt modelId="{0766619F-A156-4009-99BB-2425D82872BD}" type="parTrans" cxnId="{407EDE8F-2FCB-456C-A0E2-C7CD64A9AC48}">
      <dgm:prSet/>
      <dgm:spPr/>
      <dgm:t>
        <a:bodyPr/>
        <a:lstStyle/>
        <a:p>
          <a:endParaRPr lang="en-US"/>
        </a:p>
      </dgm:t>
    </dgm:pt>
    <dgm:pt modelId="{4469924F-7B31-4811-B9A9-34DC7397009F}" type="sibTrans" cxnId="{407EDE8F-2FCB-456C-A0E2-C7CD64A9AC48}">
      <dgm:prSet/>
      <dgm:spPr/>
      <dgm:t>
        <a:bodyPr/>
        <a:lstStyle/>
        <a:p>
          <a:endParaRPr lang="en-US"/>
        </a:p>
      </dgm:t>
    </dgm:pt>
    <dgm:pt modelId="{F70E95F5-4FE5-4659-A3EA-769CE7D9318B}">
      <dgm:prSet phldrT="[Text]" custT="1"/>
      <dgm:spPr/>
      <dgm:t>
        <a:bodyPr/>
        <a:lstStyle/>
        <a:p>
          <a:r>
            <a:rPr lang="en-US" sz="1600" b="0" dirty="0" err="1" smtClean="0"/>
            <a:t>VisIt</a:t>
          </a:r>
          <a:endParaRPr lang="en-US" sz="1600" b="0" dirty="0"/>
        </a:p>
      </dgm:t>
    </dgm:pt>
    <dgm:pt modelId="{4694C4EA-14C3-4C5E-8D6F-3C3F4BF4F13D}" type="parTrans" cxnId="{C56CB9F3-2A62-49A9-937F-121730F27567}">
      <dgm:prSet/>
      <dgm:spPr/>
      <dgm:t>
        <a:bodyPr/>
        <a:lstStyle/>
        <a:p>
          <a:endParaRPr lang="en-US"/>
        </a:p>
      </dgm:t>
    </dgm:pt>
    <dgm:pt modelId="{DF44D8D4-6A55-4D9C-A644-3B35967F001D}" type="sibTrans" cxnId="{C56CB9F3-2A62-49A9-937F-121730F27567}">
      <dgm:prSet/>
      <dgm:spPr/>
      <dgm:t>
        <a:bodyPr/>
        <a:lstStyle/>
        <a:p>
          <a:endParaRPr lang="en-US"/>
        </a:p>
      </dgm:t>
    </dgm:pt>
    <dgm:pt modelId="{3F309FF5-5E51-4721-AD28-43BA66967975}">
      <dgm:prSet phldrT="[Text]" custT="1"/>
      <dgm:spPr/>
      <dgm:t>
        <a:bodyPr/>
        <a:lstStyle/>
        <a:p>
          <a:r>
            <a:rPr lang="en-US" sz="1600" b="0" dirty="0" err="1" smtClean="0"/>
            <a:t>ParaView</a:t>
          </a:r>
          <a:endParaRPr lang="en-US" sz="1600" b="0" dirty="0"/>
        </a:p>
      </dgm:t>
    </dgm:pt>
    <dgm:pt modelId="{7F54E5ED-151C-438A-AC3B-D3DF4C087F7A}" type="parTrans" cxnId="{8308A2E7-A081-44A2-9F1B-764849026825}">
      <dgm:prSet/>
      <dgm:spPr/>
      <dgm:t>
        <a:bodyPr/>
        <a:lstStyle/>
        <a:p>
          <a:endParaRPr lang="en-US"/>
        </a:p>
      </dgm:t>
    </dgm:pt>
    <dgm:pt modelId="{47FF78A3-0B07-4DD2-845D-95250FA49A12}" type="sibTrans" cxnId="{8308A2E7-A081-44A2-9F1B-764849026825}">
      <dgm:prSet/>
      <dgm:spPr/>
      <dgm:t>
        <a:bodyPr/>
        <a:lstStyle/>
        <a:p>
          <a:endParaRPr lang="en-US"/>
        </a:p>
      </dgm:t>
    </dgm:pt>
    <dgm:pt modelId="{9FA96593-255C-435C-98D6-B9AFA1E8CF6B}">
      <dgm:prSet phldrT="[Text]" custT="1"/>
      <dgm:spPr/>
      <dgm:t>
        <a:bodyPr/>
        <a:lstStyle/>
        <a:p>
          <a:r>
            <a:rPr lang="en-US" sz="1600" b="0" dirty="0" err="1" smtClean="0"/>
            <a:t>IPython</a:t>
          </a:r>
          <a:endParaRPr lang="en-US" sz="1600" b="0" dirty="0"/>
        </a:p>
      </dgm:t>
    </dgm:pt>
    <dgm:pt modelId="{40FB98B7-2B71-45BE-98A0-67F2DF41664E}" type="parTrans" cxnId="{DA8CCE73-3BCD-420E-84F8-861B2D9CC528}">
      <dgm:prSet/>
      <dgm:spPr/>
      <dgm:t>
        <a:bodyPr/>
        <a:lstStyle/>
        <a:p>
          <a:endParaRPr lang="en-US"/>
        </a:p>
      </dgm:t>
    </dgm:pt>
    <dgm:pt modelId="{3E0C540E-C4C0-413C-B5EC-049F48050559}" type="sibTrans" cxnId="{DA8CCE73-3BCD-420E-84F8-861B2D9CC528}">
      <dgm:prSet/>
      <dgm:spPr/>
      <dgm:t>
        <a:bodyPr/>
        <a:lstStyle/>
        <a:p>
          <a:endParaRPr lang="en-US"/>
        </a:p>
      </dgm:t>
    </dgm:pt>
    <dgm:pt modelId="{EAFC173D-4267-48E6-8B7F-6887B2B5C98F}">
      <dgm:prSet phldrT="[Text]" custT="1"/>
      <dgm:spPr/>
      <dgm:t>
        <a:bodyPr/>
        <a:lstStyle/>
        <a:p>
          <a:r>
            <a:rPr lang="en-US" sz="1600" b="0" dirty="0" err="1" smtClean="0"/>
            <a:t>NumPY</a:t>
          </a:r>
          <a:endParaRPr lang="en-US" sz="1600" b="0" dirty="0"/>
        </a:p>
      </dgm:t>
    </dgm:pt>
    <dgm:pt modelId="{9B6959F2-7185-4BBF-9A51-ADB33E753F7A}" type="parTrans" cxnId="{4F9FE47D-B944-4C19-AEC1-32AC066525A5}">
      <dgm:prSet/>
      <dgm:spPr/>
      <dgm:t>
        <a:bodyPr/>
        <a:lstStyle/>
        <a:p>
          <a:endParaRPr lang="en-US"/>
        </a:p>
      </dgm:t>
    </dgm:pt>
    <dgm:pt modelId="{71D7CFFF-E0B6-4A6D-9E44-65FF296F6C67}" type="sibTrans" cxnId="{4F9FE47D-B944-4C19-AEC1-32AC066525A5}">
      <dgm:prSet/>
      <dgm:spPr/>
      <dgm:t>
        <a:bodyPr/>
        <a:lstStyle/>
        <a:p>
          <a:endParaRPr lang="en-US"/>
        </a:p>
      </dgm:t>
    </dgm:pt>
    <dgm:pt modelId="{DA211329-F3B9-4010-8CC0-630B30FC7D87}">
      <dgm:prSet phldrT="[Text]" custT="1"/>
      <dgm:spPr/>
      <dgm:t>
        <a:bodyPr/>
        <a:lstStyle/>
        <a:p>
          <a:r>
            <a:rPr lang="en-US" sz="1600" b="0" dirty="0" err="1" smtClean="0"/>
            <a:t>SciPY</a:t>
          </a:r>
          <a:endParaRPr lang="en-US" sz="1600" b="0" dirty="0"/>
        </a:p>
      </dgm:t>
    </dgm:pt>
    <dgm:pt modelId="{9A37A043-5741-43F1-9F76-0B3717A3C5F9}" type="parTrans" cxnId="{8C1365B7-8375-4936-90E3-FB98E1CEA961}">
      <dgm:prSet/>
      <dgm:spPr/>
      <dgm:t>
        <a:bodyPr/>
        <a:lstStyle/>
        <a:p>
          <a:endParaRPr lang="en-US"/>
        </a:p>
      </dgm:t>
    </dgm:pt>
    <dgm:pt modelId="{854D90DF-434B-43F3-9414-AD08EFCF12A9}" type="sibTrans" cxnId="{8C1365B7-8375-4936-90E3-FB98E1CEA961}">
      <dgm:prSet/>
      <dgm:spPr/>
      <dgm:t>
        <a:bodyPr/>
        <a:lstStyle/>
        <a:p>
          <a:endParaRPr lang="en-US"/>
        </a:p>
      </dgm:t>
    </dgm:pt>
    <dgm:pt modelId="{B9837408-97D6-44DC-BD33-43CCA112FA31}">
      <dgm:prSet phldrT="[Text]" custT="1"/>
      <dgm:spPr/>
      <dgm:t>
        <a:bodyPr/>
        <a:lstStyle/>
        <a:p>
          <a:endParaRPr lang="en-US" sz="2100" dirty="0"/>
        </a:p>
      </dgm:t>
    </dgm:pt>
    <dgm:pt modelId="{F352D55F-A56A-43C1-B3DC-E897D70656B0}" type="parTrans" cxnId="{F3486575-59DC-4A02-99D2-F63330C8207B}">
      <dgm:prSet/>
      <dgm:spPr/>
      <dgm:t>
        <a:bodyPr/>
        <a:lstStyle/>
        <a:p>
          <a:endParaRPr lang="en-US"/>
        </a:p>
      </dgm:t>
    </dgm:pt>
    <dgm:pt modelId="{E70B439F-65FD-47F7-A79E-5A7DDCBC1D6E}" type="sibTrans" cxnId="{F3486575-59DC-4A02-99D2-F63330C8207B}">
      <dgm:prSet/>
      <dgm:spPr/>
      <dgm:t>
        <a:bodyPr/>
        <a:lstStyle/>
        <a:p>
          <a:endParaRPr lang="en-US"/>
        </a:p>
      </dgm:t>
    </dgm:pt>
    <dgm:pt modelId="{F1A66441-E994-417D-AAC1-B70AED554960}">
      <dgm:prSet phldrT="[Text]" custT="1"/>
      <dgm:spPr/>
      <dgm:t>
        <a:bodyPr/>
        <a:lstStyle/>
        <a:p>
          <a:r>
            <a:rPr lang="en-US" sz="1600" dirty="0" err="1" smtClean="0"/>
            <a:t>Vampir</a:t>
          </a:r>
          <a:endParaRPr lang="en-US" sz="1600" dirty="0"/>
        </a:p>
      </dgm:t>
    </dgm:pt>
    <dgm:pt modelId="{13E109B7-3107-4D02-B320-F82396F5A2BD}" type="parTrans" cxnId="{B3E18A7E-728E-4FCE-B9F3-6E2D5A418DB3}">
      <dgm:prSet/>
      <dgm:spPr/>
      <dgm:t>
        <a:bodyPr/>
        <a:lstStyle/>
        <a:p>
          <a:endParaRPr lang="en-US"/>
        </a:p>
      </dgm:t>
    </dgm:pt>
    <dgm:pt modelId="{FDD6CA23-BBED-40ED-BCC0-D9D6B3E510FE}" type="sibTrans" cxnId="{B3E18A7E-728E-4FCE-B9F3-6E2D5A418DB3}">
      <dgm:prSet/>
      <dgm:spPr/>
      <dgm:t>
        <a:bodyPr/>
        <a:lstStyle/>
        <a:p>
          <a:endParaRPr lang="en-US"/>
        </a:p>
      </dgm:t>
    </dgm:pt>
    <dgm:pt modelId="{A6A1EAE2-2885-4ACB-B98E-53BFA368A362}">
      <dgm:prSet phldrT="[Text]" custT="1"/>
      <dgm:spPr/>
      <dgm:t>
        <a:bodyPr/>
        <a:lstStyle/>
        <a:p>
          <a:r>
            <a:rPr lang="en-US" sz="1600" dirty="0" err="1" smtClean="0"/>
            <a:t>Perf</a:t>
          </a:r>
          <a:r>
            <a:rPr lang="en-US" sz="1600" dirty="0" smtClean="0"/>
            <a:t> Tools</a:t>
          </a:r>
          <a:endParaRPr lang="en-US" sz="1600" dirty="0"/>
        </a:p>
      </dgm:t>
    </dgm:pt>
    <dgm:pt modelId="{AFC0E9B5-2DCA-4E81-8389-BE0F852306B0}" type="sibTrans" cxnId="{CE6DBE01-60FD-481F-B479-5B9455F07B6D}">
      <dgm:prSet/>
      <dgm:spPr/>
      <dgm:t>
        <a:bodyPr/>
        <a:lstStyle/>
        <a:p>
          <a:endParaRPr lang="en-US"/>
        </a:p>
      </dgm:t>
    </dgm:pt>
    <dgm:pt modelId="{EE692560-168A-4986-8799-185EF3B00BB0}" type="parTrans" cxnId="{CE6DBE01-60FD-481F-B479-5B9455F07B6D}">
      <dgm:prSet/>
      <dgm:spPr/>
      <dgm:t>
        <a:bodyPr/>
        <a:lstStyle/>
        <a:p>
          <a:endParaRPr lang="en-US"/>
        </a:p>
      </dgm:t>
    </dgm:pt>
    <dgm:pt modelId="{5EBCD996-1391-4DF8-BF77-E83B8C12FBC3}">
      <dgm:prSet phldrT="[Text]" custT="1"/>
      <dgm:spPr/>
      <dgm:t>
        <a:bodyPr/>
        <a:lstStyle/>
        <a:p>
          <a:r>
            <a:rPr lang="en-US" sz="1600" b="1" dirty="0" smtClean="0"/>
            <a:t>TAU</a:t>
          </a:r>
          <a:endParaRPr lang="en-US" sz="1600" b="1" dirty="0"/>
        </a:p>
      </dgm:t>
    </dgm:pt>
    <dgm:pt modelId="{80449805-9128-4C02-A463-C4B72AA678BB}" type="parTrans" cxnId="{71B924EB-53E2-4A8B-833D-31D5F05D2F7F}">
      <dgm:prSet/>
      <dgm:spPr/>
      <dgm:t>
        <a:bodyPr/>
        <a:lstStyle/>
        <a:p>
          <a:endParaRPr lang="en-US"/>
        </a:p>
      </dgm:t>
    </dgm:pt>
    <dgm:pt modelId="{3C6FF4B5-1D67-4969-8EF6-3A6FADDF5E88}" type="sibTrans" cxnId="{71B924EB-53E2-4A8B-833D-31D5F05D2F7F}">
      <dgm:prSet/>
      <dgm:spPr/>
      <dgm:t>
        <a:bodyPr/>
        <a:lstStyle/>
        <a:p>
          <a:endParaRPr lang="en-US"/>
        </a:p>
      </dgm:t>
    </dgm:pt>
    <dgm:pt modelId="{C1CF3C48-AC82-434C-B148-F572C0ABA4C0}">
      <dgm:prSet phldrT="[Text]" custT="1"/>
      <dgm:spPr/>
      <dgm:t>
        <a:bodyPr/>
        <a:lstStyle/>
        <a:p>
          <a:r>
            <a:rPr lang="en-US" sz="1600" b="0" dirty="0" smtClean="0"/>
            <a:t>HTML5 front</a:t>
          </a:r>
          <a:endParaRPr lang="en-US" sz="1600" b="0" dirty="0"/>
        </a:p>
      </dgm:t>
    </dgm:pt>
    <dgm:pt modelId="{092FC20E-9936-4D89-B13B-DF335F32EA8B}" type="parTrans" cxnId="{ACF421D0-0728-4435-B74E-A77FBB388E87}">
      <dgm:prSet/>
      <dgm:spPr/>
      <dgm:t>
        <a:bodyPr/>
        <a:lstStyle/>
        <a:p>
          <a:endParaRPr lang="en-US"/>
        </a:p>
      </dgm:t>
    </dgm:pt>
    <dgm:pt modelId="{050B5A09-3C00-4558-BBD4-A2C04D734473}" type="sibTrans" cxnId="{ACF421D0-0728-4435-B74E-A77FBB388E87}">
      <dgm:prSet/>
      <dgm:spPr/>
      <dgm:t>
        <a:bodyPr/>
        <a:lstStyle/>
        <a:p>
          <a:endParaRPr lang="en-US"/>
        </a:p>
      </dgm:t>
    </dgm:pt>
    <dgm:pt modelId="{6BAE8C38-C1ED-4583-A1F0-33B005BF7A55}">
      <dgm:prSet phldrT="[Text]" custT="1"/>
      <dgm:spPr/>
      <dgm:t>
        <a:bodyPr/>
        <a:lstStyle/>
        <a:p>
          <a:r>
            <a:rPr lang="en-US" sz="1600" dirty="0" smtClean="0"/>
            <a:t>Cygwin 64 (</a:t>
          </a:r>
          <a:r>
            <a:rPr lang="en-US" sz="1600" b="1" dirty="0" smtClean="0"/>
            <a:t>new</a:t>
          </a:r>
          <a:r>
            <a:rPr lang="en-US" sz="1600" dirty="0" smtClean="0"/>
            <a:t>)</a:t>
          </a:r>
          <a:endParaRPr lang="en-US" sz="1600" dirty="0"/>
        </a:p>
      </dgm:t>
    </dgm:pt>
    <dgm:pt modelId="{621DBB8F-1214-4B9B-A1F2-DB4476978BA4}" type="parTrans" cxnId="{1811B235-3577-41C7-A19A-27325D67E681}">
      <dgm:prSet/>
      <dgm:spPr/>
    </dgm:pt>
    <dgm:pt modelId="{F413471C-829D-4527-83BC-26A402CF7D7E}" type="sibTrans" cxnId="{1811B235-3577-41C7-A19A-27325D67E681}">
      <dgm:prSet/>
      <dgm:spPr/>
    </dgm:pt>
    <dgm:pt modelId="{F27EB039-23AE-4587-B4E3-7621449E4622}" type="pres">
      <dgm:prSet presAssocID="{2D5ECB4A-97EA-4BE4-8E05-566F3E6DBF3E}" presName="Name0" presStyleCnt="0">
        <dgm:presLayoutVars>
          <dgm:dir/>
          <dgm:animLvl val="lvl"/>
          <dgm:resizeHandles val="exact"/>
        </dgm:presLayoutVars>
      </dgm:prSet>
      <dgm:spPr/>
      <dgm:t>
        <a:bodyPr/>
        <a:lstStyle/>
        <a:p>
          <a:endParaRPr lang="en-US"/>
        </a:p>
      </dgm:t>
    </dgm:pt>
    <dgm:pt modelId="{742F11A5-6171-4716-951B-B008AEC7DAB9}" type="pres">
      <dgm:prSet presAssocID="{B5B661F0-E490-4D1D-B8B4-05F7756A2929}" presName="compositeNode" presStyleCnt="0">
        <dgm:presLayoutVars>
          <dgm:bulletEnabled val="1"/>
        </dgm:presLayoutVars>
      </dgm:prSet>
      <dgm:spPr/>
      <dgm:t>
        <a:bodyPr/>
        <a:lstStyle/>
        <a:p>
          <a:endParaRPr lang="en-US"/>
        </a:p>
      </dgm:t>
    </dgm:pt>
    <dgm:pt modelId="{2EA4871A-18C3-4ED9-962F-6C1F0FB5C114}" type="pres">
      <dgm:prSet presAssocID="{B5B661F0-E490-4D1D-B8B4-05F7756A2929}" presName="bgRect" presStyleLbl="node1" presStyleIdx="0" presStyleCnt="4" custScaleY="169814" custLinFactNeighborX="-166" custLinFactNeighborY="-10650"/>
      <dgm:spPr/>
      <dgm:t>
        <a:bodyPr/>
        <a:lstStyle/>
        <a:p>
          <a:endParaRPr lang="en-US"/>
        </a:p>
      </dgm:t>
    </dgm:pt>
    <dgm:pt modelId="{4B7D8A80-A1FD-4B78-813A-AF4AF4FF4103}" type="pres">
      <dgm:prSet presAssocID="{B5B661F0-E490-4D1D-B8B4-05F7756A2929}" presName="parentNode" presStyleLbl="node1" presStyleIdx="0" presStyleCnt="4">
        <dgm:presLayoutVars>
          <dgm:chMax val="0"/>
          <dgm:bulletEnabled val="1"/>
        </dgm:presLayoutVars>
      </dgm:prSet>
      <dgm:spPr/>
      <dgm:t>
        <a:bodyPr/>
        <a:lstStyle/>
        <a:p>
          <a:endParaRPr lang="en-US"/>
        </a:p>
      </dgm:t>
    </dgm:pt>
    <dgm:pt modelId="{1E908B3F-B34E-4266-968A-18B4FEFE7449}" type="pres">
      <dgm:prSet presAssocID="{B5B661F0-E490-4D1D-B8B4-05F7756A2929}" presName="childNode" presStyleLbl="node1" presStyleIdx="0" presStyleCnt="4">
        <dgm:presLayoutVars>
          <dgm:bulletEnabled val="1"/>
        </dgm:presLayoutVars>
      </dgm:prSet>
      <dgm:spPr/>
      <dgm:t>
        <a:bodyPr/>
        <a:lstStyle/>
        <a:p>
          <a:endParaRPr lang="en-US"/>
        </a:p>
      </dgm:t>
    </dgm:pt>
    <dgm:pt modelId="{6D892A0B-7577-4CD9-BDE2-3A62E2160BBF}" type="pres">
      <dgm:prSet presAssocID="{51D3398F-665C-442F-A62F-CFE2B8865C97}" presName="hSp" presStyleCnt="0"/>
      <dgm:spPr/>
      <dgm:t>
        <a:bodyPr/>
        <a:lstStyle/>
        <a:p>
          <a:endParaRPr lang="en-US"/>
        </a:p>
      </dgm:t>
    </dgm:pt>
    <dgm:pt modelId="{3E7ABBC9-9C83-4940-9C39-E9290A33409C}" type="pres">
      <dgm:prSet presAssocID="{51D3398F-665C-442F-A62F-CFE2B8865C97}" presName="vProcSp" presStyleCnt="0"/>
      <dgm:spPr/>
      <dgm:t>
        <a:bodyPr/>
        <a:lstStyle/>
        <a:p>
          <a:endParaRPr lang="en-US"/>
        </a:p>
      </dgm:t>
    </dgm:pt>
    <dgm:pt modelId="{66C8636B-34D6-4CE2-9C95-473B660C4DFA}" type="pres">
      <dgm:prSet presAssocID="{51D3398F-665C-442F-A62F-CFE2B8865C97}" presName="vSp1" presStyleCnt="0"/>
      <dgm:spPr/>
      <dgm:t>
        <a:bodyPr/>
        <a:lstStyle/>
        <a:p>
          <a:endParaRPr lang="en-US"/>
        </a:p>
      </dgm:t>
    </dgm:pt>
    <dgm:pt modelId="{2FCEBD89-803E-4FA8-B54E-C1C277F4001E}" type="pres">
      <dgm:prSet presAssocID="{51D3398F-665C-442F-A62F-CFE2B8865C97}" presName="simulatedConn" presStyleLbl="solidFgAcc1" presStyleIdx="0" presStyleCnt="3" custLinFactY="247557" custLinFactNeighborX="54796" custLinFactNeighborY="300000"/>
      <dgm:spPr/>
      <dgm:t>
        <a:bodyPr/>
        <a:lstStyle/>
        <a:p>
          <a:endParaRPr lang="en-US"/>
        </a:p>
      </dgm:t>
    </dgm:pt>
    <dgm:pt modelId="{DABBCBCC-ED4C-4E42-B840-DEE0EF9AC4AF}" type="pres">
      <dgm:prSet presAssocID="{51D3398F-665C-442F-A62F-CFE2B8865C97}" presName="vSp2" presStyleCnt="0"/>
      <dgm:spPr/>
      <dgm:t>
        <a:bodyPr/>
        <a:lstStyle/>
        <a:p>
          <a:endParaRPr lang="en-US"/>
        </a:p>
      </dgm:t>
    </dgm:pt>
    <dgm:pt modelId="{E68E0EC7-DEAE-4D16-904C-3CA784C877EF}" type="pres">
      <dgm:prSet presAssocID="{51D3398F-665C-442F-A62F-CFE2B8865C97}" presName="sibTrans" presStyleCnt="0"/>
      <dgm:spPr/>
      <dgm:t>
        <a:bodyPr/>
        <a:lstStyle/>
        <a:p>
          <a:endParaRPr lang="en-US"/>
        </a:p>
      </dgm:t>
    </dgm:pt>
    <dgm:pt modelId="{69323C6F-F510-4784-8CBF-F0713973BB84}" type="pres">
      <dgm:prSet presAssocID="{2EBB6304-DB3E-4AEA-9A09-D485E60891A3}" presName="compositeNode" presStyleCnt="0">
        <dgm:presLayoutVars>
          <dgm:bulletEnabled val="1"/>
        </dgm:presLayoutVars>
      </dgm:prSet>
      <dgm:spPr/>
      <dgm:t>
        <a:bodyPr/>
        <a:lstStyle/>
        <a:p>
          <a:endParaRPr lang="en-US"/>
        </a:p>
      </dgm:t>
    </dgm:pt>
    <dgm:pt modelId="{6E79A50F-355E-4EF0-B18B-637AC483C354}" type="pres">
      <dgm:prSet presAssocID="{2EBB6304-DB3E-4AEA-9A09-D485E60891A3}" presName="bgRect" presStyleLbl="node1" presStyleIdx="1" presStyleCnt="4" custScaleY="165190" custLinFactNeighborX="-879" custLinFactNeighborY="-9426"/>
      <dgm:spPr/>
      <dgm:t>
        <a:bodyPr/>
        <a:lstStyle/>
        <a:p>
          <a:endParaRPr lang="en-US"/>
        </a:p>
      </dgm:t>
    </dgm:pt>
    <dgm:pt modelId="{D56C1196-B3AA-4590-B5BD-85F7EB2FD820}" type="pres">
      <dgm:prSet presAssocID="{2EBB6304-DB3E-4AEA-9A09-D485E60891A3}" presName="parentNode" presStyleLbl="node1" presStyleIdx="1" presStyleCnt="4">
        <dgm:presLayoutVars>
          <dgm:chMax val="0"/>
          <dgm:bulletEnabled val="1"/>
        </dgm:presLayoutVars>
      </dgm:prSet>
      <dgm:spPr/>
      <dgm:t>
        <a:bodyPr/>
        <a:lstStyle/>
        <a:p>
          <a:endParaRPr lang="en-US"/>
        </a:p>
      </dgm:t>
    </dgm:pt>
    <dgm:pt modelId="{F209CE92-BCA1-47BC-B715-A6E694DFF5EC}" type="pres">
      <dgm:prSet presAssocID="{2EBB6304-DB3E-4AEA-9A09-D485E60891A3}" presName="childNode" presStyleLbl="node1" presStyleIdx="1" presStyleCnt="4">
        <dgm:presLayoutVars>
          <dgm:bulletEnabled val="1"/>
        </dgm:presLayoutVars>
      </dgm:prSet>
      <dgm:spPr/>
      <dgm:t>
        <a:bodyPr/>
        <a:lstStyle/>
        <a:p>
          <a:endParaRPr lang="en-US"/>
        </a:p>
      </dgm:t>
    </dgm:pt>
    <dgm:pt modelId="{1693A3DE-7E2D-4367-A513-0D4A21EF2233}" type="pres">
      <dgm:prSet presAssocID="{95FC167E-5D94-47BF-B830-DE7724CF5C11}" presName="hSp" presStyleCnt="0"/>
      <dgm:spPr/>
      <dgm:t>
        <a:bodyPr/>
        <a:lstStyle/>
        <a:p>
          <a:endParaRPr lang="en-US"/>
        </a:p>
      </dgm:t>
    </dgm:pt>
    <dgm:pt modelId="{5B89F39F-E546-43B7-8A6B-C0CDBBC48C9A}" type="pres">
      <dgm:prSet presAssocID="{95FC167E-5D94-47BF-B830-DE7724CF5C11}" presName="vProcSp" presStyleCnt="0"/>
      <dgm:spPr/>
      <dgm:t>
        <a:bodyPr/>
        <a:lstStyle/>
        <a:p>
          <a:endParaRPr lang="en-US"/>
        </a:p>
      </dgm:t>
    </dgm:pt>
    <dgm:pt modelId="{AD322E01-32BF-448E-AE98-2846CB2BDDE2}" type="pres">
      <dgm:prSet presAssocID="{95FC167E-5D94-47BF-B830-DE7724CF5C11}" presName="vSp1" presStyleCnt="0"/>
      <dgm:spPr/>
      <dgm:t>
        <a:bodyPr/>
        <a:lstStyle/>
        <a:p>
          <a:endParaRPr lang="en-US"/>
        </a:p>
      </dgm:t>
    </dgm:pt>
    <dgm:pt modelId="{BEFFED61-16F3-4FC5-BE37-C648E2DC1146}" type="pres">
      <dgm:prSet presAssocID="{95FC167E-5D94-47BF-B830-DE7724CF5C11}" presName="simulatedConn" presStyleLbl="solidFgAcc1" presStyleIdx="1" presStyleCnt="3" custLinFactY="247557" custLinFactNeighborX="35005" custLinFactNeighborY="300000"/>
      <dgm:spPr/>
      <dgm:t>
        <a:bodyPr/>
        <a:lstStyle/>
        <a:p>
          <a:endParaRPr lang="en-US"/>
        </a:p>
      </dgm:t>
    </dgm:pt>
    <dgm:pt modelId="{36C351C9-A300-4DA3-A425-BACD85DDFB98}" type="pres">
      <dgm:prSet presAssocID="{95FC167E-5D94-47BF-B830-DE7724CF5C11}" presName="vSp2" presStyleCnt="0"/>
      <dgm:spPr/>
      <dgm:t>
        <a:bodyPr/>
        <a:lstStyle/>
        <a:p>
          <a:endParaRPr lang="en-US"/>
        </a:p>
      </dgm:t>
    </dgm:pt>
    <dgm:pt modelId="{2A80AAF0-4E04-41CB-B8DF-0461AA2B0B01}" type="pres">
      <dgm:prSet presAssocID="{95FC167E-5D94-47BF-B830-DE7724CF5C11}" presName="sibTrans" presStyleCnt="0"/>
      <dgm:spPr/>
      <dgm:t>
        <a:bodyPr/>
        <a:lstStyle/>
        <a:p>
          <a:endParaRPr lang="en-US"/>
        </a:p>
      </dgm:t>
    </dgm:pt>
    <dgm:pt modelId="{749036DB-8A49-44BA-B4F7-B0867BD45B23}" type="pres">
      <dgm:prSet presAssocID="{9EC65206-40EA-46C7-854B-6AEB2BECFD0A}" presName="compositeNode" presStyleCnt="0">
        <dgm:presLayoutVars>
          <dgm:bulletEnabled val="1"/>
        </dgm:presLayoutVars>
      </dgm:prSet>
      <dgm:spPr/>
      <dgm:t>
        <a:bodyPr/>
        <a:lstStyle/>
        <a:p>
          <a:endParaRPr lang="en-US"/>
        </a:p>
      </dgm:t>
    </dgm:pt>
    <dgm:pt modelId="{F95936CB-E052-4DB0-B0C1-E679C4F46138}" type="pres">
      <dgm:prSet presAssocID="{9EC65206-40EA-46C7-854B-6AEB2BECFD0A}" presName="bgRect" presStyleLbl="node1" presStyleIdx="2" presStyleCnt="4" custScaleY="166454" custLinFactNeighborX="-5262" custLinFactNeighborY="-10650"/>
      <dgm:spPr/>
      <dgm:t>
        <a:bodyPr/>
        <a:lstStyle/>
        <a:p>
          <a:endParaRPr lang="en-US"/>
        </a:p>
      </dgm:t>
    </dgm:pt>
    <dgm:pt modelId="{5B0F6842-2E0D-456B-A25C-D383A6F46F5F}" type="pres">
      <dgm:prSet presAssocID="{9EC65206-40EA-46C7-854B-6AEB2BECFD0A}" presName="parentNode" presStyleLbl="node1" presStyleIdx="2" presStyleCnt="4">
        <dgm:presLayoutVars>
          <dgm:chMax val="0"/>
          <dgm:bulletEnabled val="1"/>
        </dgm:presLayoutVars>
      </dgm:prSet>
      <dgm:spPr/>
      <dgm:t>
        <a:bodyPr/>
        <a:lstStyle/>
        <a:p>
          <a:endParaRPr lang="en-US"/>
        </a:p>
      </dgm:t>
    </dgm:pt>
    <dgm:pt modelId="{203E47AD-BC8E-4A29-99EE-53B7880A674A}" type="pres">
      <dgm:prSet presAssocID="{9EC65206-40EA-46C7-854B-6AEB2BECFD0A}" presName="childNode" presStyleLbl="node1" presStyleIdx="2" presStyleCnt="4">
        <dgm:presLayoutVars>
          <dgm:bulletEnabled val="1"/>
        </dgm:presLayoutVars>
      </dgm:prSet>
      <dgm:spPr/>
      <dgm:t>
        <a:bodyPr/>
        <a:lstStyle/>
        <a:p>
          <a:endParaRPr lang="en-US"/>
        </a:p>
      </dgm:t>
    </dgm:pt>
    <dgm:pt modelId="{8BEF8937-F7C7-4EAB-BCE2-3BD8EF37F888}" type="pres">
      <dgm:prSet presAssocID="{5F914B33-1FA3-4E3C-9800-1DFB3A3786F5}" presName="hSp" presStyleCnt="0"/>
      <dgm:spPr/>
      <dgm:t>
        <a:bodyPr/>
        <a:lstStyle/>
        <a:p>
          <a:endParaRPr lang="en-US"/>
        </a:p>
      </dgm:t>
    </dgm:pt>
    <dgm:pt modelId="{D325C8F1-3410-442E-A6C3-563AF91D1A42}" type="pres">
      <dgm:prSet presAssocID="{5F914B33-1FA3-4E3C-9800-1DFB3A3786F5}" presName="vProcSp" presStyleCnt="0"/>
      <dgm:spPr/>
      <dgm:t>
        <a:bodyPr/>
        <a:lstStyle/>
        <a:p>
          <a:endParaRPr lang="en-US"/>
        </a:p>
      </dgm:t>
    </dgm:pt>
    <dgm:pt modelId="{775B29D5-D728-4882-8AEE-AA135630E746}" type="pres">
      <dgm:prSet presAssocID="{5F914B33-1FA3-4E3C-9800-1DFB3A3786F5}" presName="vSp1" presStyleCnt="0"/>
      <dgm:spPr/>
      <dgm:t>
        <a:bodyPr/>
        <a:lstStyle/>
        <a:p>
          <a:endParaRPr lang="en-US"/>
        </a:p>
      </dgm:t>
    </dgm:pt>
    <dgm:pt modelId="{60B9BE92-737D-4659-A8BE-C0975314E9C3}" type="pres">
      <dgm:prSet presAssocID="{5F914B33-1FA3-4E3C-9800-1DFB3A3786F5}" presName="simulatedConn" presStyleLbl="solidFgAcc1" presStyleIdx="2" presStyleCnt="3" custLinFactY="247557" custLinFactNeighborX="6836" custLinFactNeighborY="300000"/>
      <dgm:spPr/>
      <dgm:t>
        <a:bodyPr/>
        <a:lstStyle/>
        <a:p>
          <a:endParaRPr lang="en-US"/>
        </a:p>
      </dgm:t>
    </dgm:pt>
    <dgm:pt modelId="{9C6D84E1-625D-42A7-A106-021379E3DE77}" type="pres">
      <dgm:prSet presAssocID="{5F914B33-1FA3-4E3C-9800-1DFB3A3786F5}" presName="vSp2" presStyleCnt="0"/>
      <dgm:spPr/>
      <dgm:t>
        <a:bodyPr/>
        <a:lstStyle/>
        <a:p>
          <a:endParaRPr lang="en-US"/>
        </a:p>
      </dgm:t>
    </dgm:pt>
    <dgm:pt modelId="{54B0B646-65C4-4FBD-8DAF-8033458C4CD9}" type="pres">
      <dgm:prSet presAssocID="{5F914B33-1FA3-4E3C-9800-1DFB3A3786F5}" presName="sibTrans" presStyleCnt="0"/>
      <dgm:spPr/>
      <dgm:t>
        <a:bodyPr/>
        <a:lstStyle/>
        <a:p>
          <a:endParaRPr lang="en-US"/>
        </a:p>
      </dgm:t>
    </dgm:pt>
    <dgm:pt modelId="{852CED39-15ED-4789-8E77-656F32CC4A90}" type="pres">
      <dgm:prSet presAssocID="{182FD4F2-E4F8-4C5B-9CEC-18B8EB9AFDAD}" presName="compositeNode" presStyleCnt="0">
        <dgm:presLayoutVars>
          <dgm:bulletEnabled val="1"/>
        </dgm:presLayoutVars>
      </dgm:prSet>
      <dgm:spPr/>
      <dgm:t>
        <a:bodyPr/>
        <a:lstStyle/>
        <a:p>
          <a:endParaRPr lang="en-US"/>
        </a:p>
      </dgm:t>
    </dgm:pt>
    <dgm:pt modelId="{9E50F859-9B18-402E-94A7-8BECAD65F9D4}" type="pres">
      <dgm:prSet presAssocID="{182FD4F2-E4F8-4C5B-9CEC-18B8EB9AFDAD}" presName="bgRect" presStyleLbl="node1" presStyleIdx="3" presStyleCnt="4" custScaleY="167502" custLinFactNeighborX="-9646" custLinFactNeighborY="-10650"/>
      <dgm:spPr/>
      <dgm:t>
        <a:bodyPr/>
        <a:lstStyle/>
        <a:p>
          <a:endParaRPr lang="en-US"/>
        </a:p>
      </dgm:t>
    </dgm:pt>
    <dgm:pt modelId="{A0CAAA91-CCFA-4820-B7C5-071377BE7865}" type="pres">
      <dgm:prSet presAssocID="{182FD4F2-E4F8-4C5B-9CEC-18B8EB9AFDAD}" presName="parentNode" presStyleLbl="node1" presStyleIdx="3" presStyleCnt="4">
        <dgm:presLayoutVars>
          <dgm:chMax val="0"/>
          <dgm:bulletEnabled val="1"/>
        </dgm:presLayoutVars>
      </dgm:prSet>
      <dgm:spPr/>
      <dgm:t>
        <a:bodyPr/>
        <a:lstStyle/>
        <a:p>
          <a:endParaRPr lang="en-US"/>
        </a:p>
      </dgm:t>
    </dgm:pt>
    <dgm:pt modelId="{B4627E20-3D60-4B5E-81FE-5566C4C3043F}" type="pres">
      <dgm:prSet presAssocID="{182FD4F2-E4F8-4C5B-9CEC-18B8EB9AFDAD}" presName="childNode" presStyleLbl="node1" presStyleIdx="3" presStyleCnt="4">
        <dgm:presLayoutVars>
          <dgm:bulletEnabled val="1"/>
        </dgm:presLayoutVars>
      </dgm:prSet>
      <dgm:spPr/>
      <dgm:t>
        <a:bodyPr/>
        <a:lstStyle/>
        <a:p>
          <a:endParaRPr lang="en-US"/>
        </a:p>
      </dgm:t>
    </dgm:pt>
  </dgm:ptLst>
  <dgm:cxnLst>
    <dgm:cxn modelId="{C3B75786-1E40-4B45-BB0C-B5903771250A}" type="presOf" srcId="{AE14B765-B6F1-491F-9D89-B7AA4AB4E263}" destId="{F209CE92-BCA1-47BC-B715-A6E694DFF5EC}" srcOrd="0" destOrd="6" presId="urn:microsoft.com/office/officeart/2005/8/layout/hProcess7#2"/>
    <dgm:cxn modelId="{0EF6D8A4-F7F7-4203-9F26-10F5A3753A9B}" srcId="{2D5ECB4A-97EA-4BE4-8E05-566F3E6DBF3E}" destId="{9EC65206-40EA-46C7-854B-6AEB2BECFD0A}" srcOrd="2" destOrd="0" parTransId="{F48B029D-1FEB-4D40-958D-8836A584A631}" sibTransId="{5F914B33-1FA3-4E3C-9800-1DFB3A3786F5}"/>
    <dgm:cxn modelId="{DA8CCE73-3BCD-420E-84F8-861B2D9CC528}" srcId="{571D6640-35C8-4705-AAE8-31631360688B}" destId="{9FA96593-255C-435C-98D6-B9AFA1E8CF6B}" srcOrd="1" destOrd="0" parTransId="{40FB98B7-2B71-45BE-98A0-67F2DF41664E}" sibTransId="{3E0C540E-C4C0-413C-B5EC-049F48050559}"/>
    <dgm:cxn modelId="{F1153AC1-8E1C-439A-98F0-D8B733BEBF4D}" srcId="{9EC65206-40EA-46C7-854B-6AEB2BECFD0A}" destId="{2F03B5EF-4E78-4ABD-AB24-0A5C8675B0AE}" srcOrd="1" destOrd="0" parTransId="{D4D0A893-31CC-44D7-837C-24634915210A}" sibTransId="{57E69623-E60F-444A-84BC-421466586D8E}"/>
    <dgm:cxn modelId="{CE6DBE01-60FD-481F-B479-5B9455F07B6D}" srcId="{B5B661F0-E490-4D1D-B8B4-05F7756A2929}" destId="{A6A1EAE2-2885-4ACB-B98E-53BFA368A362}" srcOrd="4" destOrd="0" parTransId="{EE692560-168A-4986-8799-185EF3B00BB0}" sibTransId="{AFC0E9B5-2DCA-4E81-8389-BE0F852306B0}"/>
    <dgm:cxn modelId="{9CBC9E71-64CD-4490-89A5-1884D3BBFB90}" type="presOf" srcId="{501DDFC9-2256-4412-A845-06D29BD8ABC5}" destId="{F209CE92-BCA1-47BC-B715-A6E694DFF5EC}" srcOrd="0" destOrd="2" presId="urn:microsoft.com/office/officeart/2005/8/layout/hProcess7#2"/>
    <dgm:cxn modelId="{30ED942A-A3A2-4B5E-8F5D-65F5F0354413}" type="presOf" srcId="{CEBB529F-6E85-4D85-88D8-98DB67F00B3B}" destId="{F209CE92-BCA1-47BC-B715-A6E694DFF5EC}" srcOrd="0" destOrd="4" presId="urn:microsoft.com/office/officeart/2005/8/layout/hProcess7#2"/>
    <dgm:cxn modelId="{9F48D87C-0F8D-4B3D-874F-88605EB3F2BB}" srcId="{9EC65206-40EA-46C7-854B-6AEB2BECFD0A}" destId="{7E2A2CD8-B4F5-4D63-BB1D-12F998160360}" srcOrd="5" destOrd="0" parTransId="{7E200C0C-531B-4A18-A0FA-FF776D41EE40}" sibTransId="{EF0D47BE-46D6-4DCE-A6CD-666FE1447B2B}"/>
    <dgm:cxn modelId="{DF3DE45D-E763-4A12-BA10-95CE7969692E}" srcId="{D243CCDB-A4F2-4789-9023-0967BC186001}" destId="{06C59162-D74C-4F7D-B0A1-60812A3CAF56}" srcOrd="2" destOrd="0" parTransId="{097759B1-B94B-40A3-B3A3-FA9304E265F4}" sibTransId="{11A2EF61-9F2C-47EC-82E1-6137E605AB2A}"/>
    <dgm:cxn modelId="{59BBF2ED-7A79-4E99-93A6-616CFA55196C}" srcId="{182FD4F2-E4F8-4C5B-9CEC-18B8EB9AFDAD}" destId="{E24AC3AF-A5C1-4FA7-920C-8EDE42DFF391}" srcOrd="1" destOrd="0" parTransId="{A1D1DCA1-5556-4AFF-9403-6E8DE576EB9A}" sibTransId="{C2339DF6-DF2C-4D5F-9E91-8079934C0467}"/>
    <dgm:cxn modelId="{7E901A86-15BD-4E69-8FFD-B2B3B93E3C1B}" type="presOf" srcId="{A6A1EAE2-2885-4ACB-B98E-53BFA368A362}" destId="{1E908B3F-B34E-4266-968A-18B4FEFE7449}" srcOrd="0" destOrd="13" presId="urn:microsoft.com/office/officeart/2005/8/layout/hProcess7#2"/>
    <dgm:cxn modelId="{5A02D3B4-41DA-4354-9B2B-4E4D354F045C}" srcId="{AA9FF4E2-49D3-40E7-A2A7-B3CD73516DEE}" destId="{501DDFC9-2256-4412-A845-06D29BD8ABC5}" srcOrd="0" destOrd="0" parTransId="{FB731B6B-7B00-461E-AF49-CBB4BC24158A}" sibTransId="{062A8648-BBC6-499E-9035-1740A491ABDC}"/>
    <dgm:cxn modelId="{E324502F-E08B-4B27-A8D9-08CC718B239C}" type="presOf" srcId="{2B90398A-580B-4EAB-9824-23EF2BB790FC}" destId="{F209CE92-BCA1-47BC-B715-A6E694DFF5EC}" srcOrd="0" destOrd="3" presId="urn:microsoft.com/office/officeart/2005/8/layout/hProcess7#2"/>
    <dgm:cxn modelId="{8C3E5D8E-0181-4B17-8B4B-1CE50DA8536F}" srcId="{2EBB6304-DB3E-4AEA-9A09-D485E60891A3}" destId="{86978134-533F-4638-BC97-5B6AD857EFA9}" srcOrd="2" destOrd="0" parTransId="{7895F430-38CF-4B69-9380-FA7068605926}" sibTransId="{F69EC851-6422-4958-B79D-4680DBDEB611}"/>
    <dgm:cxn modelId="{8B0BE670-8E1E-401A-AC0F-FA6FCBC8D716}" type="presOf" srcId="{F1A66441-E994-417D-AAC1-B70AED554960}" destId="{1E908B3F-B34E-4266-968A-18B4FEFE7449}" srcOrd="0" destOrd="14" presId="urn:microsoft.com/office/officeart/2005/8/layout/hProcess7#2"/>
    <dgm:cxn modelId="{80280AF8-10BF-4221-A8FC-5B325200183A}" type="presOf" srcId="{B5B661F0-E490-4D1D-B8B4-05F7756A2929}" destId="{4B7D8A80-A1FD-4B78-813A-AF4AF4FF4103}" srcOrd="1" destOrd="0" presId="urn:microsoft.com/office/officeart/2005/8/layout/hProcess7#2"/>
    <dgm:cxn modelId="{919E931A-E7DB-4261-BE9A-BEE0FDE82C87}" type="presOf" srcId="{9EC65206-40EA-46C7-854B-6AEB2BECFD0A}" destId="{F95936CB-E052-4DB0-B0C1-E679C4F46138}" srcOrd="0" destOrd="0" presId="urn:microsoft.com/office/officeart/2005/8/layout/hProcess7#2"/>
    <dgm:cxn modelId="{A212D83F-DCD6-4179-84F4-7E16605BCF0B}" type="presOf" srcId="{9FA96593-255C-435C-98D6-B9AFA1E8CF6B}" destId="{B4627E20-3D60-4B5E-81FE-5566C4C3043F}" srcOrd="0" destOrd="6" presId="urn:microsoft.com/office/officeart/2005/8/layout/hProcess7#2"/>
    <dgm:cxn modelId="{334993A0-8C39-4C4A-95DA-73D4253E59E7}" type="presOf" srcId="{34B814D3-0302-47EE-AE86-4835FC9769CA}" destId="{1E908B3F-B34E-4266-968A-18B4FEFE7449}" srcOrd="0" destOrd="2" presId="urn:microsoft.com/office/officeart/2005/8/layout/hProcess7#2"/>
    <dgm:cxn modelId="{4B2FD8A0-35E2-42EA-88D5-8CE836DA7940}" srcId="{7BCC7892-AFCA-42C9-BC39-432F96BA4899}" destId="{34B814D3-0302-47EE-AE86-4835FC9769CA}" srcOrd="0" destOrd="0" parTransId="{73DB353F-FAF1-4A55-B43D-E504DE205905}" sibTransId="{B119202A-1A4F-4176-A0BD-34C720D5F75D}"/>
    <dgm:cxn modelId="{27493770-3457-4E99-A232-06EF0F0CFEFD}" srcId="{2D5ECB4A-97EA-4BE4-8E05-566F3E6DBF3E}" destId="{B5B661F0-E490-4D1D-B8B4-05F7756A2929}" srcOrd="0" destOrd="0" parTransId="{81370BB4-7593-4597-9A65-D56F1A483C50}" sibTransId="{51D3398F-665C-442F-A62F-CFE2B8865C97}"/>
    <dgm:cxn modelId="{71B924EB-53E2-4A8B-833D-31D5F05D2F7F}" srcId="{A6A1EAE2-2885-4ACB-B98E-53BFA368A362}" destId="{5EBCD996-1391-4DF8-BF77-E83B8C12FBC3}" srcOrd="1" destOrd="0" parTransId="{80449805-9128-4C02-A463-C4B72AA678BB}" sibTransId="{3C6FF4B5-1D67-4969-8EF6-3A6FADDF5E88}"/>
    <dgm:cxn modelId="{24439727-2FC6-4B6B-A5BB-BD7AC130C3D7}" type="presOf" srcId="{571D6640-35C8-4705-AAE8-31631360688B}" destId="{B4627E20-3D60-4B5E-81FE-5566C4C3043F}" srcOrd="0" destOrd="4" presId="urn:microsoft.com/office/officeart/2005/8/layout/hProcess7#2"/>
    <dgm:cxn modelId="{956CDA93-A444-4DE4-8030-4E969F06585A}" type="presOf" srcId="{2F03B5EF-4E78-4ABD-AB24-0A5C8675B0AE}" destId="{203E47AD-BC8E-4A29-99EE-53B7880A674A}" srcOrd="0" destOrd="1" presId="urn:microsoft.com/office/officeart/2005/8/layout/hProcess7#2"/>
    <dgm:cxn modelId="{8DB85397-7247-44D7-8F4A-FBF63A2CF6C8}" type="presOf" srcId="{B5B661F0-E490-4D1D-B8B4-05F7756A2929}" destId="{2EA4871A-18C3-4ED9-962F-6C1F0FB5C114}" srcOrd="0" destOrd="0" presId="urn:microsoft.com/office/officeart/2005/8/layout/hProcess7#2"/>
    <dgm:cxn modelId="{01807B5F-C525-4E13-840D-C95FD06E58A5}" type="presOf" srcId="{182FD4F2-E4F8-4C5B-9CEC-18B8EB9AFDAD}" destId="{A0CAAA91-CCFA-4820-B7C5-071377BE7865}" srcOrd="1" destOrd="0" presId="urn:microsoft.com/office/officeart/2005/8/layout/hProcess7#2"/>
    <dgm:cxn modelId="{06444504-5891-4E89-AADE-8A05752E6E80}" type="presOf" srcId="{D243CCDB-A4F2-4789-9023-0967BC186001}" destId="{1E908B3F-B34E-4266-968A-18B4FEFE7449}" srcOrd="0" destOrd="8" presId="urn:microsoft.com/office/officeart/2005/8/layout/hProcess7#2"/>
    <dgm:cxn modelId="{70D344D8-D1B3-41E6-A09A-D037ACB62B3B}" type="presOf" srcId="{7E2A2CD8-B4F5-4D63-BB1D-12F998160360}" destId="{203E47AD-BC8E-4A29-99EE-53B7880A674A}" srcOrd="0" destOrd="5" presId="urn:microsoft.com/office/officeart/2005/8/layout/hProcess7#2"/>
    <dgm:cxn modelId="{FBE30604-2C61-49E3-B3DC-FD47BA33DCC0}" srcId="{6F91BEF8-82A7-4D6D-AA5D-1D206996CB61}" destId="{62F25310-FC7F-4882-B88F-4F23F0F490F2}" srcOrd="1" destOrd="0" parTransId="{0892FE5B-E9BD-414F-BB49-FA2440133A3A}" sibTransId="{045674ED-AF29-4294-AEBE-0ACD2F1DC32F}"/>
    <dgm:cxn modelId="{29A1266C-13D3-40EB-91BC-8D8627DE2C73}" srcId="{2EBB6304-DB3E-4AEA-9A09-D485E60891A3}" destId="{AA9FF4E2-49D3-40E7-A2A7-B3CD73516DEE}" srcOrd="1" destOrd="0" parTransId="{0A070D6A-D1B8-4ADC-AF66-93C86D49A5E3}" sibTransId="{846957D3-76F3-47FE-B768-3235FD10B342}"/>
    <dgm:cxn modelId="{48141368-BC44-46C7-8879-FF29DE81990F}" srcId="{7BCC7892-AFCA-42C9-BC39-432F96BA4899}" destId="{945D652F-7753-4591-A45C-011A42C8B3AE}" srcOrd="2" destOrd="0" parTransId="{A92AC33E-F5B8-4E97-83FF-28A53224E196}" sibTransId="{216EE217-85D7-4B5E-B4A4-3292D095137B}"/>
    <dgm:cxn modelId="{A7A04C10-6613-4213-BDDD-CAF4DCCC3F92}" srcId="{9EC65206-40EA-46C7-854B-6AEB2BECFD0A}" destId="{076B54D1-006B-488B-A2AC-F893F58A6E8F}" srcOrd="2" destOrd="0" parTransId="{6C85FCB9-9597-455D-A414-880F9B7A4B9D}" sibTransId="{A8D6FFF0-8E88-46E6-AD95-D32DC3C3DCB5}"/>
    <dgm:cxn modelId="{E51C93C1-DFFC-4933-981C-622E1E853114}" type="presOf" srcId="{2C1694F7-FE40-4F48-8D5F-9EFC816D6B40}" destId="{F209CE92-BCA1-47BC-B715-A6E694DFF5EC}" srcOrd="0" destOrd="0" presId="urn:microsoft.com/office/officeart/2005/8/layout/hProcess7#2"/>
    <dgm:cxn modelId="{B43D2548-6507-4D36-80DC-E64BC209159B}" type="presOf" srcId="{62F25310-FC7F-4882-B88F-4F23F0F490F2}" destId="{1E908B3F-B34E-4266-968A-18B4FEFE7449}" srcOrd="0" destOrd="7" presId="urn:microsoft.com/office/officeart/2005/8/layout/hProcess7#2"/>
    <dgm:cxn modelId="{4F9FE47D-B944-4C19-AEC1-32AC066525A5}" srcId="{571D6640-35C8-4705-AAE8-31631360688B}" destId="{EAFC173D-4267-48E6-8B7F-6887B2B5C98F}" srcOrd="2" destOrd="0" parTransId="{9B6959F2-7185-4BBF-9A51-ADB33E753F7A}" sibTransId="{71D7CFFF-E0B6-4A6D-9E44-65FF296F6C67}"/>
    <dgm:cxn modelId="{31F79240-2FD2-4934-9836-61B4FDDB50B0}" type="presOf" srcId="{06C59162-D74C-4F7D-B0A1-60812A3CAF56}" destId="{1E908B3F-B34E-4266-968A-18B4FEFE7449}" srcOrd="0" destOrd="11" presId="urn:microsoft.com/office/officeart/2005/8/layout/hProcess7#2"/>
    <dgm:cxn modelId="{5AE873AF-1B80-4843-8401-200F1902AF83}" srcId="{B5B661F0-E490-4D1D-B8B4-05F7756A2929}" destId="{7BCC7892-AFCA-42C9-BC39-432F96BA4899}" srcOrd="1" destOrd="0" parTransId="{FE55F525-6FDC-4EE8-8A7E-B6AE4A0635ED}" sibTransId="{72F2B29E-B657-4BC4-9355-58963F8F1666}"/>
    <dgm:cxn modelId="{B9059D7F-A95D-4830-9F4D-6428DBBB5A4E}" srcId="{2EBB6304-DB3E-4AEA-9A09-D485E60891A3}" destId="{2C1694F7-FE40-4F48-8D5F-9EFC816D6B40}" srcOrd="0" destOrd="0" parTransId="{70F46B38-CF36-47DB-B147-00A9CD05DB46}" sibTransId="{681BEE43-6629-4603-8EA7-43950F7E8630}"/>
    <dgm:cxn modelId="{B8CCA341-CB1B-462E-8137-F71F76FA4886}" type="presOf" srcId="{7BCC7892-AFCA-42C9-BC39-432F96BA4899}" destId="{1E908B3F-B34E-4266-968A-18B4FEFE7449}" srcOrd="0" destOrd="1" presId="urn:microsoft.com/office/officeart/2005/8/layout/hProcess7#2"/>
    <dgm:cxn modelId="{A6A3FE70-4C90-4EEB-8D92-CB403AE398CA}" type="presOf" srcId="{2D5ECB4A-97EA-4BE4-8E05-566F3E6DBF3E}" destId="{F27EB039-23AE-4587-B4E3-7621449E4622}" srcOrd="0" destOrd="0" presId="urn:microsoft.com/office/officeart/2005/8/layout/hProcess7#2"/>
    <dgm:cxn modelId="{E3221011-4F15-4911-91FD-EF4AECE71E0F}" srcId="{B5B661F0-E490-4D1D-B8B4-05F7756A2929}" destId="{C6D818F7-A472-4A1D-B24B-EE97EA7020AA}" srcOrd="0" destOrd="0" parTransId="{4F52FC00-280E-4136-A3FB-C691DD897AC6}" sibTransId="{BCDB8728-F671-408E-970B-DB8A18AFCF0C}"/>
    <dgm:cxn modelId="{8C1365B7-8375-4936-90E3-FB98E1CEA961}" srcId="{571D6640-35C8-4705-AAE8-31631360688B}" destId="{DA211329-F3B9-4010-8CC0-630B30FC7D87}" srcOrd="3" destOrd="0" parTransId="{9A37A043-5741-43F1-9F76-0B3717A3C5F9}" sibTransId="{854D90DF-434B-43F3-9414-AD08EFCF12A9}"/>
    <dgm:cxn modelId="{EC074B8F-C6A2-4B3F-B3EA-805C0C585F03}" type="presOf" srcId="{2EBB6304-DB3E-4AEA-9A09-D485E60891A3}" destId="{6E79A50F-355E-4EF0-B18B-637AC483C354}" srcOrd="0" destOrd="0" presId="urn:microsoft.com/office/officeart/2005/8/layout/hProcess7#2"/>
    <dgm:cxn modelId="{8BC08345-B80D-4A66-839C-674CBA977526}" srcId="{2D5ECB4A-97EA-4BE4-8E05-566F3E6DBF3E}" destId="{2EBB6304-DB3E-4AEA-9A09-D485E60891A3}" srcOrd="1" destOrd="0" parTransId="{C9CE9432-0E68-4F7C-9766-C5AD94532DA2}" sibTransId="{95FC167E-5D94-47BF-B830-DE7724CF5C11}"/>
    <dgm:cxn modelId="{FDB436F9-D536-46BF-91A1-53731C647A25}" type="presOf" srcId="{C6D818F7-A472-4A1D-B24B-EE97EA7020AA}" destId="{1E908B3F-B34E-4266-968A-18B4FEFE7449}" srcOrd="0" destOrd="0" presId="urn:microsoft.com/office/officeart/2005/8/layout/hProcess7#2"/>
    <dgm:cxn modelId="{5E08541E-5F4C-4328-B312-7FC4B7B26EB6}" type="presOf" srcId="{9CE5BFCF-C6C1-41FB-9045-96D5BFBB7CB2}" destId="{203E47AD-BC8E-4A29-99EE-53B7880A674A}" srcOrd="0" destOrd="6" presId="urn:microsoft.com/office/officeart/2005/8/layout/hProcess7#2"/>
    <dgm:cxn modelId="{8308A2E7-A081-44A2-9F1B-764849026825}" srcId="{E24AC3AF-A5C1-4FA7-920C-8EDE42DFF391}" destId="{3F309FF5-5E51-4721-AD28-43BA66967975}" srcOrd="1" destOrd="0" parTransId="{7F54E5ED-151C-438A-AC3B-D3DF4C087F7A}" sibTransId="{47FF78A3-0B07-4DD2-845D-95250FA49A12}"/>
    <dgm:cxn modelId="{0B83A30F-C2CF-47AD-88C8-F081DBED4A21}" srcId="{9EC65206-40EA-46C7-854B-6AEB2BECFD0A}" destId="{9CE5BFCF-C6C1-41FB-9045-96D5BFBB7CB2}" srcOrd="6" destOrd="0" parTransId="{4D05D165-0334-48E5-9822-9DEB6B3558B8}" sibTransId="{E0020555-6C0E-4533-A64D-DF5509CA7436}"/>
    <dgm:cxn modelId="{625139E0-B278-4783-B65F-B584CC3AAC89}" srcId="{B5B661F0-E490-4D1D-B8B4-05F7756A2929}" destId="{D243CCDB-A4F2-4789-9023-0967BC186001}" srcOrd="3" destOrd="0" parTransId="{C6E764DF-DF14-4BCA-A842-19ACED00C0E9}" sibTransId="{8594328C-893E-4971-B678-4F4852BE543D}"/>
    <dgm:cxn modelId="{298358EC-36EA-4209-A29A-B00079D86BD5}" srcId="{9EC65206-40EA-46C7-854B-6AEB2BECFD0A}" destId="{0BB9ED66-7E23-43EF-9A58-1D90B01B8D2D}" srcOrd="0" destOrd="0" parTransId="{E08E2A20-8DC0-46D4-83A7-6089E67DB540}" sibTransId="{C8896F2C-44B7-4835-B279-65D5A62B840E}"/>
    <dgm:cxn modelId="{F8597186-FF5F-4153-BE6C-8FCAFCA31843}" srcId="{D243CCDB-A4F2-4789-9023-0967BC186001}" destId="{95E8E559-724B-4612-93E8-02A310414D41}" srcOrd="3" destOrd="0" parTransId="{16AC4928-D50A-43B6-BB40-5BA54C991F18}" sibTransId="{7606DC3F-E8C2-4F2E-A967-F27874C9C35F}"/>
    <dgm:cxn modelId="{4B89300A-2820-49B9-AD4C-824EE909AD1E}" srcId="{86978134-533F-4638-BC97-5B6AD857EFA9}" destId="{6D6DAF1B-8542-4BD3-AEBA-D9E54A0ACE48}" srcOrd="1" destOrd="0" parTransId="{DCBA6FBD-B593-4A04-BA21-6CFDF6CDE0DB}" sibTransId="{E51A7219-B959-431A-9B2F-591737E22FB8}"/>
    <dgm:cxn modelId="{0401A65B-5EAC-4864-82DE-9597BD1CCB6A}" srcId="{D243CCDB-A4F2-4789-9023-0967BC186001}" destId="{A58702EC-7623-45F2-97D3-C7C10698F5F3}" srcOrd="0" destOrd="0" parTransId="{E3B0824F-5977-4EC1-A3C7-4CECC730E2FD}" sibTransId="{BEAA9F37-E5C7-4CBE-BB9E-4413B8158DA8}"/>
    <dgm:cxn modelId="{158F6BA9-C649-4034-8B4F-11D52EC376DE}" type="presOf" srcId="{F70E95F5-4FE5-4659-A3EA-769CE7D9318B}" destId="{B4627E20-3D60-4B5E-81FE-5566C4C3043F}" srcOrd="0" destOrd="2" presId="urn:microsoft.com/office/officeart/2005/8/layout/hProcess7#2"/>
    <dgm:cxn modelId="{E1765C1C-A2F4-4D83-9EA4-190F77872DF8}" type="presOf" srcId="{076B54D1-006B-488B-A2AC-F893F58A6E8F}" destId="{203E47AD-BC8E-4A29-99EE-53B7880A674A}" srcOrd="0" destOrd="2" presId="urn:microsoft.com/office/officeart/2005/8/layout/hProcess7#2"/>
    <dgm:cxn modelId="{417137E2-AC13-4881-B8C9-1636765B942B}" type="presOf" srcId="{3F309FF5-5E51-4721-AD28-43BA66967975}" destId="{B4627E20-3D60-4B5E-81FE-5566C4C3043F}" srcOrd="0" destOrd="3" presId="urn:microsoft.com/office/officeart/2005/8/layout/hProcess7#2"/>
    <dgm:cxn modelId="{C014E0F1-A3CC-433B-B70A-07D18D883AD7}" type="presOf" srcId="{E24AC3AF-A5C1-4FA7-920C-8EDE42DFF391}" destId="{B4627E20-3D60-4B5E-81FE-5566C4C3043F}" srcOrd="0" destOrd="1" presId="urn:microsoft.com/office/officeart/2005/8/layout/hProcess7#2"/>
    <dgm:cxn modelId="{C56CB9F3-2A62-49A9-937F-121730F27567}" srcId="{E24AC3AF-A5C1-4FA7-920C-8EDE42DFF391}" destId="{F70E95F5-4FE5-4659-A3EA-769CE7D9318B}" srcOrd="0" destOrd="0" parTransId="{4694C4EA-14C3-4C5E-8D6F-3C3F4BF4F13D}" sibTransId="{DF44D8D4-6A55-4D9C-A644-3B35967F001D}"/>
    <dgm:cxn modelId="{1AFC8569-9F03-4C8A-85E1-389B7D52FF96}" type="presOf" srcId="{182FD4F2-E4F8-4C5B-9CEC-18B8EB9AFDAD}" destId="{9E50F859-9B18-402E-94A7-8BECAD65F9D4}" srcOrd="0" destOrd="0" presId="urn:microsoft.com/office/officeart/2005/8/layout/hProcess7#2"/>
    <dgm:cxn modelId="{44FB023E-C37B-440E-9A92-91FEE3D728A0}" srcId="{B5B661F0-E490-4D1D-B8B4-05F7756A2929}" destId="{6F91BEF8-82A7-4D6D-AA5D-1D206996CB61}" srcOrd="2" destOrd="0" parTransId="{49DD0863-C77C-44DE-B8FC-787299B963C8}" sibTransId="{98566C5D-5410-4A55-AFAE-7A2FDC2BE5F9}"/>
    <dgm:cxn modelId="{F7E68E3D-57A2-480E-A5FF-ACACB2D9AC51}" type="presOf" srcId="{B9837408-97D6-44DC-BD33-43CCA112FA31}" destId="{B4627E20-3D60-4B5E-81FE-5566C4C3043F}" srcOrd="0" destOrd="9" presId="urn:microsoft.com/office/officeart/2005/8/layout/hProcess7#2"/>
    <dgm:cxn modelId="{B3E18A7E-728E-4FCE-B9F3-6E2D5A418DB3}" srcId="{A6A1EAE2-2885-4ACB-B98E-53BFA368A362}" destId="{F1A66441-E994-417D-AAC1-B70AED554960}" srcOrd="0" destOrd="0" parTransId="{13E109B7-3107-4D02-B320-F82396F5A2BD}" sibTransId="{FDD6CA23-BBED-40ED-BCC0-D9D6B3E510FE}"/>
    <dgm:cxn modelId="{3ADB1A0B-0E98-4C14-A6B0-9B09069C7AF3}" type="presOf" srcId="{A58702EC-7623-45F2-97D3-C7C10698F5F3}" destId="{1E908B3F-B34E-4266-968A-18B4FEFE7449}" srcOrd="0" destOrd="9" presId="urn:microsoft.com/office/officeart/2005/8/layout/hProcess7#2"/>
    <dgm:cxn modelId="{8B0E6E6F-CBD2-4E25-B8BD-9A7F1E8A6033}" type="presOf" srcId="{5EBCD996-1391-4DF8-BF77-E83B8C12FBC3}" destId="{1E908B3F-B34E-4266-968A-18B4FEFE7449}" srcOrd="0" destOrd="15" presId="urn:microsoft.com/office/officeart/2005/8/layout/hProcess7#2"/>
    <dgm:cxn modelId="{1376CD1C-7B1D-4F04-A8B7-0617C95F357F}" type="presOf" srcId="{AF9D4486-756C-46DF-939E-388D391E62D6}" destId="{203E47AD-BC8E-4A29-99EE-53B7880A674A}" srcOrd="0" destOrd="7" presId="urn:microsoft.com/office/officeart/2005/8/layout/hProcess7#2"/>
    <dgm:cxn modelId="{60357DF0-A47F-4BFB-9B24-1B987A15E0E5}" type="presOf" srcId="{86978134-533F-4638-BC97-5B6AD857EFA9}" destId="{F209CE92-BCA1-47BC-B715-A6E694DFF5EC}" srcOrd="0" destOrd="5" presId="urn:microsoft.com/office/officeart/2005/8/layout/hProcess7#2"/>
    <dgm:cxn modelId="{6A6732B2-C204-41D9-9E2D-8441B53E4407}" srcId="{182FD4F2-E4F8-4C5B-9CEC-18B8EB9AFDAD}" destId="{A039748C-8BDA-4E7F-BD80-9B77503D1315}" srcOrd="0" destOrd="0" parTransId="{F9184E15-4E6F-49F5-9AF0-4B34FE25662C}" sibTransId="{F0C2B345-31B8-48C8-A1DB-CC38DF6422B0}"/>
    <dgm:cxn modelId="{1811B235-3577-41C7-A19A-27325D67E681}" srcId="{D243CCDB-A4F2-4789-9023-0967BC186001}" destId="{6BAE8C38-C1ED-4583-A1F0-33B005BF7A55}" srcOrd="1" destOrd="0" parTransId="{621DBB8F-1214-4B9B-A1F2-DB4476978BA4}" sibTransId="{F413471C-829D-4527-83BC-26A402CF7D7E}"/>
    <dgm:cxn modelId="{9AC86ED8-43B2-4E7E-BB02-F5B1EFAFE3BD}" type="presOf" srcId="{9EC65206-40EA-46C7-854B-6AEB2BECFD0A}" destId="{5B0F6842-2E0D-456B-A25C-D383A6F46F5F}" srcOrd="1" destOrd="0" presId="urn:microsoft.com/office/officeart/2005/8/layout/hProcess7#2"/>
    <dgm:cxn modelId="{05E1BCA3-77E1-41CC-9FD0-95A18E361531}" type="presOf" srcId="{DA211329-F3B9-4010-8CC0-630B30FC7D87}" destId="{B4627E20-3D60-4B5E-81FE-5566C4C3043F}" srcOrd="0" destOrd="8" presId="urn:microsoft.com/office/officeart/2005/8/layout/hProcess7#2"/>
    <dgm:cxn modelId="{2330EB05-580F-46AA-9005-12577818626F}" type="presOf" srcId="{AA9FF4E2-49D3-40E7-A2A7-B3CD73516DEE}" destId="{F209CE92-BCA1-47BC-B715-A6E694DFF5EC}" srcOrd="0" destOrd="1" presId="urn:microsoft.com/office/officeart/2005/8/layout/hProcess7#2"/>
    <dgm:cxn modelId="{ACF421D0-0728-4435-B74E-A77FBB388E87}" srcId="{571D6640-35C8-4705-AAE8-31631360688B}" destId="{C1CF3C48-AC82-434C-B148-F572C0ABA4C0}" srcOrd="0" destOrd="0" parTransId="{092FC20E-9936-4D89-B13B-DF335F32EA8B}" sibTransId="{050B5A09-3C00-4558-BBD4-A2C04D734473}"/>
    <dgm:cxn modelId="{AA682FC1-F4BA-41A5-ADDE-3570D7570630}" type="presOf" srcId="{6BAE8C38-C1ED-4583-A1F0-33B005BF7A55}" destId="{1E908B3F-B34E-4266-968A-18B4FEFE7449}" srcOrd="0" destOrd="10" presId="urn:microsoft.com/office/officeart/2005/8/layout/hProcess7#2"/>
    <dgm:cxn modelId="{474B3CC8-DFC8-43B4-B72A-BAE5CD7E6EC7}" type="presOf" srcId="{6F91BEF8-82A7-4D6D-AA5D-1D206996CB61}" destId="{1E908B3F-B34E-4266-968A-18B4FEFE7449}" srcOrd="0" destOrd="5" presId="urn:microsoft.com/office/officeart/2005/8/layout/hProcess7#2"/>
    <dgm:cxn modelId="{912EE9E3-BA94-46C4-8D73-33C83E7B6175}" type="presOf" srcId="{0B0581C9-70E0-4DBC-8350-D539F6A89B06}" destId="{1E908B3F-B34E-4266-968A-18B4FEFE7449}" srcOrd="0" destOrd="3" presId="urn:microsoft.com/office/officeart/2005/8/layout/hProcess7#2"/>
    <dgm:cxn modelId="{191274AF-AE6A-486E-9B68-F53F46E14D2D}" srcId="{2D5ECB4A-97EA-4BE4-8E05-566F3E6DBF3E}" destId="{182FD4F2-E4F8-4C5B-9CEC-18B8EB9AFDAD}" srcOrd="3" destOrd="0" parTransId="{0A6F931D-9A30-4B18-B452-4B5096C2A5E2}" sibTransId="{6BBC088D-6FF1-4D95-815D-415638A2A72C}"/>
    <dgm:cxn modelId="{B45F0EE4-CF9B-4349-A8AE-0EC8E4E08402}" type="presOf" srcId="{EAFC173D-4267-48E6-8B7F-6887B2B5C98F}" destId="{B4627E20-3D60-4B5E-81FE-5566C4C3043F}" srcOrd="0" destOrd="7" presId="urn:microsoft.com/office/officeart/2005/8/layout/hProcess7#2"/>
    <dgm:cxn modelId="{94C93713-A282-48BF-9AE9-8FEA5CE4BD89}" srcId="{182FD4F2-E4F8-4C5B-9CEC-18B8EB9AFDAD}" destId="{571D6640-35C8-4705-AAE8-31631360688B}" srcOrd="2" destOrd="0" parTransId="{54C15448-382E-4078-AC2B-75AFE73531F6}" sibTransId="{3CAED07C-8CEA-4C19-AF46-6AFD44CBCBE4}"/>
    <dgm:cxn modelId="{DAA466EF-E80F-49A5-A08D-51FE4D65BD5B}" srcId="{9EC65206-40EA-46C7-854B-6AEB2BECFD0A}" destId="{6B3B85A8-FD0C-4B77-AF2A-F84DC7081D70}" srcOrd="3" destOrd="0" parTransId="{89A569A9-AD59-475B-8B4E-2C2E8667FD63}" sibTransId="{6152C09F-CA53-4952-8AA0-A7DE012D92DB}"/>
    <dgm:cxn modelId="{A96CC11E-D9F3-4F3E-B1FB-10061FC41BAB}" srcId="{AA9FF4E2-49D3-40E7-A2A7-B3CD73516DEE}" destId="{CEBB529F-6E85-4D85-88D8-98DB67F00B3B}" srcOrd="2" destOrd="0" parTransId="{02A18881-C554-4135-9096-644BDDA13BF5}" sibTransId="{5759678E-19D9-4D8D-9D9A-DB77425C93B1}"/>
    <dgm:cxn modelId="{8C7CC972-421C-413D-B149-14C133527C2C}" type="presOf" srcId="{66263684-8518-4958-AAED-8CD60E2AB7C1}" destId="{203E47AD-BC8E-4A29-99EE-53B7880A674A}" srcOrd="0" destOrd="4" presId="urn:microsoft.com/office/officeart/2005/8/layout/hProcess7#2"/>
    <dgm:cxn modelId="{E418E199-8601-40E8-A9BE-857958B2B9E0}" type="presOf" srcId="{A6F0549C-CC9D-47FE-BC22-F74AC51A1D90}" destId="{1E908B3F-B34E-4266-968A-18B4FEFE7449}" srcOrd="0" destOrd="6" presId="urn:microsoft.com/office/officeart/2005/8/layout/hProcess7#2"/>
    <dgm:cxn modelId="{7D1AC730-0CA5-47DA-A274-34644CED1025}" type="presOf" srcId="{945D652F-7753-4591-A45C-011A42C8B3AE}" destId="{1E908B3F-B34E-4266-968A-18B4FEFE7449}" srcOrd="0" destOrd="4" presId="urn:microsoft.com/office/officeart/2005/8/layout/hProcess7#2"/>
    <dgm:cxn modelId="{57D925C4-C7F8-4089-9FE4-828D11383E08}" srcId="{AA9FF4E2-49D3-40E7-A2A7-B3CD73516DEE}" destId="{2B90398A-580B-4EAB-9824-23EF2BB790FC}" srcOrd="1" destOrd="0" parTransId="{B49BC3CB-468F-4F93-A85D-D8B9A1162ACD}" sibTransId="{B14F927F-FDD8-4445-9A7D-0676A1E97AF3}"/>
    <dgm:cxn modelId="{5F38DADB-0159-4CA2-B1AB-1D430479B3C3}" type="presOf" srcId="{6B3B85A8-FD0C-4B77-AF2A-F84DC7081D70}" destId="{203E47AD-BC8E-4A29-99EE-53B7880A674A}" srcOrd="0" destOrd="3" presId="urn:microsoft.com/office/officeart/2005/8/layout/hProcess7#2"/>
    <dgm:cxn modelId="{F3486575-59DC-4A02-99D2-F63330C8207B}" srcId="{571D6640-35C8-4705-AAE8-31631360688B}" destId="{B9837408-97D6-44DC-BD33-43CCA112FA31}" srcOrd="4" destOrd="0" parTransId="{F352D55F-A56A-43C1-B3DC-E897D70656B0}" sibTransId="{E70B439F-65FD-47F7-A79E-5A7DDCBC1D6E}"/>
    <dgm:cxn modelId="{0938B1EE-FDD7-482F-8DAF-29065A247D3F}" srcId="{7BCC7892-AFCA-42C9-BC39-432F96BA4899}" destId="{0B0581C9-70E0-4DBC-8350-D539F6A89B06}" srcOrd="1" destOrd="0" parTransId="{318198FB-E63C-4D12-AF50-12E12544F4E0}" sibTransId="{DD9C4172-09ED-49DF-89B8-DD69521AE63A}"/>
    <dgm:cxn modelId="{8D39E6AF-4DF3-40D3-A927-E3B6141236E5}" srcId="{6F91BEF8-82A7-4D6D-AA5D-1D206996CB61}" destId="{A6F0549C-CC9D-47FE-BC22-F74AC51A1D90}" srcOrd="0" destOrd="0" parTransId="{BCA6E20C-6937-4798-BDA9-D85CFF2C2D6E}" sibTransId="{B3866175-7A42-45CA-BEA2-C66C0F8C2D72}"/>
    <dgm:cxn modelId="{74C50E2C-6FEC-43C3-A915-11F1DD598A0F}" type="presOf" srcId="{6D6DAF1B-8542-4BD3-AEBA-D9E54A0ACE48}" destId="{F209CE92-BCA1-47BC-B715-A6E694DFF5EC}" srcOrd="0" destOrd="7" presId="urn:microsoft.com/office/officeart/2005/8/layout/hProcess7#2"/>
    <dgm:cxn modelId="{18423D2D-B610-4394-AA4E-FCFED8F5BE14}" type="presOf" srcId="{0BB9ED66-7E23-43EF-9A58-1D90B01B8D2D}" destId="{203E47AD-BC8E-4A29-99EE-53B7880A674A}" srcOrd="0" destOrd="0" presId="urn:microsoft.com/office/officeart/2005/8/layout/hProcess7#2"/>
    <dgm:cxn modelId="{405D4AC1-2958-41D1-9DD3-FEBC838E7CF7}" srcId="{9EC65206-40EA-46C7-854B-6AEB2BECFD0A}" destId="{66263684-8518-4958-AAED-8CD60E2AB7C1}" srcOrd="4" destOrd="0" parTransId="{67AB2D4C-E95B-4C67-901C-5D025BA95FC3}" sibTransId="{16D631F8-864A-418E-8C3A-D4107743E4B9}"/>
    <dgm:cxn modelId="{67DB19DA-1A4E-47AC-90FF-80D042F40E5D}" type="presOf" srcId="{95E8E559-724B-4612-93E8-02A310414D41}" destId="{1E908B3F-B34E-4266-968A-18B4FEFE7449}" srcOrd="0" destOrd="12" presId="urn:microsoft.com/office/officeart/2005/8/layout/hProcess7#2"/>
    <dgm:cxn modelId="{B66086D6-B69B-42FD-BFFE-3921C4D52F90}" type="presOf" srcId="{2EBB6304-DB3E-4AEA-9A09-D485E60891A3}" destId="{D56C1196-B3AA-4590-B5BD-85F7EB2FD820}" srcOrd="1" destOrd="0" presId="urn:microsoft.com/office/officeart/2005/8/layout/hProcess7#2"/>
    <dgm:cxn modelId="{934196D1-E699-4106-A5DF-678F2E2318E7}" srcId="{86978134-533F-4638-BC97-5B6AD857EFA9}" destId="{AE14B765-B6F1-491F-9D89-B7AA4AB4E263}" srcOrd="0" destOrd="0" parTransId="{B8435A9D-9A94-426B-9621-DEAA37445784}" sibTransId="{E10C07B1-FA26-428A-BF96-164985DEC787}"/>
    <dgm:cxn modelId="{407EDE8F-2FCB-456C-A0E2-C7CD64A9AC48}" srcId="{9EC65206-40EA-46C7-854B-6AEB2BECFD0A}" destId="{AF9D4486-756C-46DF-939E-388D391E62D6}" srcOrd="7" destOrd="0" parTransId="{0766619F-A156-4009-99BB-2425D82872BD}" sibTransId="{4469924F-7B31-4811-B9A9-34DC7397009F}"/>
    <dgm:cxn modelId="{0F3704F5-ECAF-459D-91C6-026353FF84E2}" type="presOf" srcId="{C1CF3C48-AC82-434C-B148-F572C0ABA4C0}" destId="{B4627E20-3D60-4B5E-81FE-5566C4C3043F}" srcOrd="0" destOrd="5" presId="urn:microsoft.com/office/officeart/2005/8/layout/hProcess7#2"/>
    <dgm:cxn modelId="{269B29EF-1A39-478C-9827-639E80AB9FAD}" type="presOf" srcId="{A039748C-8BDA-4E7F-BD80-9B77503D1315}" destId="{B4627E20-3D60-4B5E-81FE-5566C4C3043F}" srcOrd="0" destOrd="0" presId="urn:microsoft.com/office/officeart/2005/8/layout/hProcess7#2"/>
    <dgm:cxn modelId="{67E6714C-F4B3-4978-A2D4-36AC44E7266B}" type="presParOf" srcId="{F27EB039-23AE-4587-B4E3-7621449E4622}" destId="{742F11A5-6171-4716-951B-B008AEC7DAB9}" srcOrd="0" destOrd="0" presId="urn:microsoft.com/office/officeart/2005/8/layout/hProcess7#2"/>
    <dgm:cxn modelId="{C2CCB150-B21F-499D-B684-9FE1F7A7EC6D}" type="presParOf" srcId="{742F11A5-6171-4716-951B-B008AEC7DAB9}" destId="{2EA4871A-18C3-4ED9-962F-6C1F0FB5C114}" srcOrd="0" destOrd="0" presId="urn:microsoft.com/office/officeart/2005/8/layout/hProcess7#2"/>
    <dgm:cxn modelId="{F81832E7-6BFE-47CA-BF7B-5EED6321E156}" type="presParOf" srcId="{742F11A5-6171-4716-951B-B008AEC7DAB9}" destId="{4B7D8A80-A1FD-4B78-813A-AF4AF4FF4103}" srcOrd="1" destOrd="0" presId="urn:microsoft.com/office/officeart/2005/8/layout/hProcess7#2"/>
    <dgm:cxn modelId="{1106433D-0F47-4774-A65E-CA78045A515C}" type="presParOf" srcId="{742F11A5-6171-4716-951B-B008AEC7DAB9}" destId="{1E908B3F-B34E-4266-968A-18B4FEFE7449}" srcOrd="2" destOrd="0" presId="urn:microsoft.com/office/officeart/2005/8/layout/hProcess7#2"/>
    <dgm:cxn modelId="{5D1E8C0D-8C7D-4E6A-9CF2-6D4CA454A84B}" type="presParOf" srcId="{F27EB039-23AE-4587-B4E3-7621449E4622}" destId="{6D892A0B-7577-4CD9-BDE2-3A62E2160BBF}" srcOrd="1" destOrd="0" presId="urn:microsoft.com/office/officeart/2005/8/layout/hProcess7#2"/>
    <dgm:cxn modelId="{D155F04F-FF0F-4FC6-BE5B-B064A0E6AA5E}" type="presParOf" srcId="{F27EB039-23AE-4587-B4E3-7621449E4622}" destId="{3E7ABBC9-9C83-4940-9C39-E9290A33409C}" srcOrd="2" destOrd="0" presId="urn:microsoft.com/office/officeart/2005/8/layout/hProcess7#2"/>
    <dgm:cxn modelId="{3C946B47-6AFB-4731-B1D5-152627E4288C}" type="presParOf" srcId="{3E7ABBC9-9C83-4940-9C39-E9290A33409C}" destId="{66C8636B-34D6-4CE2-9C95-473B660C4DFA}" srcOrd="0" destOrd="0" presId="urn:microsoft.com/office/officeart/2005/8/layout/hProcess7#2"/>
    <dgm:cxn modelId="{4CFE8B44-1DBF-4CC6-A6A9-5CEAD2F19929}" type="presParOf" srcId="{3E7ABBC9-9C83-4940-9C39-E9290A33409C}" destId="{2FCEBD89-803E-4FA8-B54E-C1C277F4001E}" srcOrd="1" destOrd="0" presId="urn:microsoft.com/office/officeart/2005/8/layout/hProcess7#2"/>
    <dgm:cxn modelId="{07B7C947-1715-4578-9F10-BD9A3D5DBFB2}" type="presParOf" srcId="{3E7ABBC9-9C83-4940-9C39-E9290A33409C}" destId="{DABBCBCC-ED4C-4E42-B840-DEE0EF9AC4AF}" srcOrd="2" destOrd="0" presId="urn:microsoft.com/office/officeart/2005/8/layout/hProcess7#2"/>
    <dgm:cxn modelId="{C59A4FF8-938E-4EB6-9B38-8A15099C1BF1}" type="presParOf" srcId="{F27EB039-23AE-4587-B4E3-7621449E4622}" destId="{E68E0EC7-DEAE-4D16-904C-3CA784C877EF}" srcOrd="3" destOrd="0" presId="urn:microsoft.com/office/officeart/2005/8/layout/hProcess7#2"/>
    <dgm:cxn modelId="{101779D8-211C-47AB-9C76-F96D87C5CCF2}" type="presParOf" srcId="{F27EB039-23AE-4587-B4E3-7621449E4622}" destId="{69323C6F-F510-4784-8CBF-F0713973BB84}" srcOrd="4" destOrd="0" presId="urn:microsoft.com/office/officeart/2005/8/layout/hProcess7#2"/>
    <dgm:cxn modelId="{85006A04-A7E7-419C-84C6-1E7B29745A02}" type="presParOf" srcId="{69323C6F-F510-4784-8CBF-F0713973BB84}" destId="{6E79A50F-355E-4EF0-B18B-637AC483C354}" srcOrd="0" destOrd="0" presId="urn:microsoft.com/office/officeart/2005/8/layout/hProcess7#2"/>
    <dgm:cxn modelId="{1A99FB44-3BF6-4730-9B95-CA445F2E3E5D}" type="presParOf" srcId="{69323C6F-F510-4784-8CBF-F0713973BB84}" destId="{D56C1196-B3AA-4590-B5BD-85F7EB2FD820}" srcOrd="1" destOrd="0" presId="urn:microsoft.com/office/officeart/2005/8/layout/hProcess7#2"/>
    <dgm:cxn modelId="{2A1B0F63-D002-40EA-886C-B4C1AA3CF338}" type="presParOf" srcId="{69323C6F-F510-4784-8CBF-F0713973BB84}" destId="{F209CE92-BCA1-47BC-B715-A6E694DFF5EC}" srcOrd="2" destOrd="0" presId="urn:microsoft.com/office/officeart/2005/8/layout/hProcess7#2"/>
    <dgm:cxn modelId="{3B788E50-A320-4EF8-9823-EF16DB1EEDAC}" type="presParOf" srcId="{F27EB039-23AE-4587-B4E3-7621449E4622}" destId="{1693A3DE-7E2D-4367-A513-0D4A21EF2233}" srcOrd="5" destOrd="0" presId="urn:microsoft.com/office/officeart/2005/8/layout/hProcess7#2"/>
    <dgm:cxn modelId="{0B25717D-3C37-4E6A-B570-D902B8B07F5C}" type="presParOf" srcId="{F27EB039-23AE-4587-B4E3-7621449E4622}" destId="{5B89F39F-E546-43B7-8A6B-C0CDBBC48C9A}" srcOrd="6" destOrd="0" presId="urn:microsoft.com/office/officeart/2005/8/layout/hProcess7#2"/>
    <dgm:cxn modelId="{6E770CDE-9C46-4F4A-B0DD-2DCABB20640C}" type="presParOf" srcId="{5B89F39F-E546-43B7-8A6B-C0CDBBC48C9A}" destId="{AD322E01-32BF-448E-AE98-2846CB2BDDE2}" srcOrd="0" destOrd="0" presId="urn:microsoft.com/office/officeart/2005/8/layout/hProcess7#2"/>
    <dgm:cxn modelId="{0437E2C8-72E8-44E1-A4FB-CEF406B60ACF}" type="presParOf" srcId="{5B89F39F-E546-43B7-8A6B-C0CDBBC48C9A}" destId="{BEFFED61-16F3-4FC5-BE37-C648E2DC1146}" srcOrd="1" destOrd="0" presId="urn:microsoft.com/office/officeart/2005/8/layout/hProcess7#2"/>
    <dgm:cxn modelId="{06A173C8-60B0-41BA-81ED-928C1BE85C6C}" type="presParOf" srcId="{5B89F39F-E546-43B7-8A6B-C0CDBBC48C9A}" destId="{36C351C9-A300-4DA3-A425-BACD85DDFB98}" srcOrd="2" destOrd="0" presId="urn:microsoft.com/office/officeart/2005/8/layout/hProcess7#2"/>
    <dgm:cxn modelId="{6CF2347F-7C7A-432C-9DC2-98C99D681A62}" type="presParOf" srcId="{F27EB039-23AE-4587-B4E3-7621449E4622}" destId="{2A80AAF0-4E04-41CB-B8DF-0461AA2B0B01}" srcOrd="7" destOrd="0" presId="urn:microsoft.com/office/officeart/2005/8/layout/hProcess7#2"/>
    <dgm:cxn modelId="{0712E73D-4B0F-4C8A-9F5D-C0E87D389D83}" type="presParOf" srcId="{F27EB039-23AE-4587-B4E3-7621449E4622}" destId="{749036DB-8A49-44BA-B4F7-B0867BD45B23}" srcOrd="8" destOrd="0" presId="urn:microsoft.com/office/officeart/2005/8/layout/hProcess7#2"/>
    <dgm:cxn modelId="{B35C4D77-AFDE-40FC-85B6-1933FCD6EB0E}" type="presParOf" srcId="{749036DB-8A49-44BA-B4F7-B0867BD45B23}" destId="{F95936CB-E052-4DB0-B0C1-E679C4F46138}" srcOrd="0" destOrd="0" presId="urn:microsoft.com/office/officeart/2005/8/layout/hProcess7#2"/>
    <dgm:cxn modelId="{0A6A7593-2CC1-47F5-AE86-73ED28BAA3BE}" type="presParOf" srcId="{749036DB-8A49-44BA-B4F7-B0867BD45B23}" destId="{5B0F6842-2E0D-456B-A25C-D383A6F46F5F}" srcOrd="1" destOrd="0" presId="urn:microsoft.com/office/officeart/2005/8/layout/hProcess7#2"/>
    <dgm:cxn modelId="{51E1F7CF-55D2-4314-BB96-DBF868718F9F}" type="presParOf" srcId="{749036DB-8A49-44BA-B4F7-B0867BD45B23}" destId="{203E47AD-BC8E-4A29-99EE-53B7880A674A}" srcOrd="2" destOrd="0" presId="urn:microsoft.com/office/officeart/2005/8/layout/hProcess7#2"/>
    <dgm:cxn modelId="{4982EE70-544B-497F-BD38-523BC358A95D}" type="presParOf" srcId="{F27EB039-23AE-4587-B4E3-7621449E4622}" destId="{8BEF8937-F7C7-4EAB-BCE2-3BD8EF37F888}" srcOrd="9" destOrd="0" presId="urn:microsoft.com/office/officeart/2005/8/layout/hProcess7#2"/>
    <dgm:cxn modelId="{45DA90FB-14DA-4BAD-B815-0075E1198D76}" type="presParOf" srcId="{F27EB039-23AE-4587-B4E3-7621449E4622}" destId="{D325C8F1-3410-442E-A6C3-563AF91D1A42}" srcOrd="10" destOrd="0" presId="urn:microsoft.com/office/officeart/2005/8/layout/hProcess7#2"/>
    <dgm:cxn modelId="{B8D6B61E-93D6-4092-B942-A530BFAE19AE}" type="presParOf" srcId="{D325C8F1-3410-442E-A6C3-563AF91D1A42}" destId="{775B29D5-D728-4882-8AEE-AA135630E746}" srcOrd="0" destOrd="0" presId="urn:microsoft.com/office/officeart/2005/8/layout/hProcess7#2"/>
    <dgm:cxn modelId="{C1613CD2-A448-496F-886F-9890C5333AC9}" type="presParOf" srcId="{D325C8F1-3410-442E-A6C3-563AF91D1A42}" destId="{60B9BE92-737D-4659-A8BE-C0975314E9C3}" srcOrd="1" destOrd="0" presId="urn:microsoft.com/office/officeart/2005/8/layout/hProcess7#2"/>
    <dgm:cxn modelId="{1922A237-9A11-4A4E-A58C-27C630263B2F}" type="presParOf" srcId="{D325C8F1-3410-442E-A6C3-563AF91D1A42}" destId="{9C6D84E1-625D-42A7-A106-021379E3DE77}" srcOrd="2" destOrd="0" presId="urn:microsoft.com/office/officeart/2005/8/layout/hProcess7#2"/>
    <dgm:cxn modelId="{7A027745-9709-4FD4-9825-DD019C7D7B83}" type="presParOf" srcId="{F27EB039-23AE-4587-B4E3-7621449E4622}" destId="{54B0B646-65C4-4FBD-8DAF-8033458C4CD9}" srcOrd="11" destOrd="0" presId="urn:microsoft.com/office/officeart/2005/8/layout/hProcess7#2"/>
    <dgm:cxn modelId="{71C10E05-8B86-477A-ACB8-82E6DF2CC030}" type="presParOf" srcId="{F27EB039-23AE-4587-B4E3-7621449E4622}" destId="{852CED39-15ED-4789-8E77-656F32CC4A90}" srcOrd="12" destOrd="0" presId="urn:microsoft.com/office/officeart/2005/8/layout/hProcess7#2"/>
    <dgm:cxn modelId="{A8164A72-759B-44CA-A833-F90F957F3968}" type="presParOf" srcId="{852CED39-15ED-4789-8E77-656F32CC4A90}" destId="{9E50F859-9B18-402E-94A7-8BECAD65F9D4}" srcOrd="0" destOrd="0" presId="urn:microsoft.com/office/officeart/2005/8/layout/hProcess7#2"/>
    <dgm:cxn modelId="{31701E14-6BE4-406B-88E2-190F17416B67}" type="presParOf" srcId="{852CED39-15ED-4789-8E77-656F32CC4A90}" destId="{A0CAAA91-CCFA-4820-B7C5-071377BE7865}" srcOrd="1" destOrd="0" presId="urn:microsoft.com/office/officeart/2005/8/layout/hProcess7#2"/>
    <dgm:cxn modelId="{79B95AE6-5E5A-493D-94C3-C64EA8263936}" type="presParOf" srcId="{852CED39-15ED-4789-8E77-656F32CC4A90}" destId="{B4627E20-3D60-4B5E-81FE-5566C4C3043F}" srcOrd="2" destOrd="0" presId="urn:microsoft.com/office/officeart/2005/8/layout/hProcess7#2"/>
  </dgm:cxnLst>
  <dgm:bg>
    <a:effectLst>
      <a:outerShdw blurRad="76200" dir="18900000" sy="23000" kx="-1200000" algn="bl" rotWithShape="0">
        <a:prstClr val="black">
          <a:alpha val="2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4871A-18C3-4ED9-962F-6C1F0FB5C114}">
      <dsp:nvSpPr>
        <dsp:cNvPr id="0" name=""/>
        <dsp:cNvSpPr/>
      </dsp:nvSpPr>
      <dsp:spPr>
        <a:xfrm>
          <a:off x="6" y="-420194"/>
          <a:ext cx="2765817" cy="5636094"/>
        </a:xfrm>
        <a:prstGeom prst="roundRect">
          <a:avLst>
            <a:gd name="adj" fmla="val 5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l" defTabSz="800100">
            <a:lnSpc>
              <a:spcPct val="90000"/>
            </a:lnSpc>
            <a:spcBef>
              <a:spcPct val="0"/>
            </a:spcBef>
            <a:spcAft>
              <a:spcPct val="35000"/>
            </a:spcAft>
          </a:pPr>
          <a:r>
            <a:rPr lang="en-US" sz="1800" b="1" kern="1200" dirty="0" smtClean="0"/>
            <a:t>Developer Tools</a:t>
          </a:r>
          <a:endParaRPr lang="en-US" sz="1800" b="1" kern="1200" dirty="0"/>
        </a:p>
      </dsp:txBody>
      <dsp:txXfrm rot="16200000">
        <a:off x="-2034210" y="1614022"/>
        <a:ext cx="4621597" cy="553163"/>
      </dsp:txXfrm>
    </dsp:sp>
    <dsp:sp modelId="{1E908B3F-B34E-4266-968A-18B4FEFE7449}">
      <dsp:nvSpPr>
        <dsp:cNvPr id="0" name=""/>
        <dsp:cNvSpPr/>
      </dsp:nvSpPr>
      <dsp:spPr>
        <a:xfrm>
          <a:off x="553170" y="-420194"/>
          <a:ext cx="2060534" cy="5636094"/>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endParaRPr lang="en-US" sz="1600" kern="1200" dirty="0"/>
        </a:p>
        <a:p>
          <a:pPr lvl="0" algn="l" defTabSz="711200">
            <a:lnSpc>
              <a:spcPct val="90000"/>
            </a:lnSpc>
            <a:spcBef>
              <a:spcPct val="0"/>
            </a:spcBef>
            <a:spcAft>
              <a:spcPct val="35000"/>
            </a:spcAft>
          </a:pPr>
          <a:r>
            <a:rPr lang="en-US" sz="1600" kern="1200" dirty="0" smtClean="0"/>
            <a:t>Compilers:</a:t>
          </a:r>
          <a:endParaRPr lang="en-US" sz="1600" kern="1200" dirty="0"/>
        </a:p>
        <a:p>
          <a:pPr marL="171450" lvl="1" indent="-171450" algn="l" defTabSz="711200">
            <a:lnSpc>
              <a:spcPct val="90000"/>
            </a:lnSpc>
            <a:spcBef>
              <a:spcPct val="0"/>
            </a:spcBef>
            <a:spcAft>
              <a:spcPct val="15000"/>
            </a:spcAft>
            <a:buChar char="••"/>
          </a:pPr>
          <a:r>
            <a:rPr lang="en-US" sz="1600" kern="1200" dirty="0" smtClean="0"/>
            <a:t>PGI </a:t>
          </a:r>
          <a:endParaRPr lang="en-US" sz="1600" kern="1200" dirty="0"/>
        </a:p>
        <a:p>
          <a:pPr marL="171450" lvl="1" indent="-171450" algn="l" defTabSz="711200">
            <a:lnSpc>
              <a:spcPct val="90000"/>
            </a:lnSpc>
            <a:spcBef>
              <a:spcPct val="0"/>
            </a:spcBef>
            <a:spcAft>
              <a:spcPct val="15000"/>
            </a:spcAft>
            <a:buChar char="••"/>
          </a:pPr>
          <a:r>
            <a:rPr lang="en-US" sz="1600" kern="1200" dirty="0" smtClean="0"/>
            <a:t>Intel</a:t>
          </a:r>
          <a:endParaRPr lang="en-US" sz="1600" kern="1200" dirty="0"/>
        </a:p>
        <a:p>
          <a:pPr marL="171450" lvl="1" indent="-171450" algn="l" defTabSz="711200">
            <a:lnSpc>
              <a:spcPct val="90000"/>
            </a:lnSpc>
            <a:spcBef>
              <a:spcPct val="0"/>
            </a:spcBef>
            <a:spcAft>
              <a:spcPct val="15000"/>
            </a:spcAft>
            <a:buChar char="••"/>
          </a:pPr>
          <a:r>
            <a:rPr lang="en-US" sz="1600" b="1" kern="1200" dirty="0" smtClean="0"/>
            <a:t>GCC</a:t>
          </a:r>
          <a:endParaRPr lang="en-US" sz="1600" b="1" kern="1200" dirty="0"/>
        </a:p>
        <a:p>
          <a:pPr lvl="0" algn="l" defTabSz="711200">
            <a:lnSpc>
              <a:spcPct val="90000"/>
            </a:lnSpc>
            <a:spcBef>
              <a:spcPct val="0"/>
            </a:spcBef>
            <a:spcAft>
              <a:spcPct val="35000"/>
            </a:spcAft>
          </a:pPr>
          <a:r>
            <a:rPr lang="en-US" sz="1600" kern="1200" dirty="0" smtClean="0"/>
            <a:t>Build:</a:t>
          </a:r>
          <a:endParaRPr lang="en-US" sz="1600" kern="1200" dirty="0"/>
        </a:p>
        <a:p>
          <a:pPr marL="171450" lvl="1" indent="-171450" algn="l" defTabSz="711200">
            <a:lnSpc>
              <a:spcPct val="90000"/>
            </a:lnSpc>
            <a:spcBef>
              <a:spcPct val="0"/>
            </a:spcBef>
            <a:spcAft>
              <a:spcPct val="15000"/>
            </a:spcAft>
            <a:buChar char="••"/>
          </a:pPr>
          <a:r>
            <a:rPr lang="en-US" sz="1600" kern="1200" dirty="0" err="1" smtClean="0"/>
            <a:t>CMake</a:t>
          </a:r>
          <a:endParaRPr lang="en-US" sz="1600" kern="1200" dirty="0"/>
        </a:p>
        <a:p>
          <a:pPr marL="171450" lvl="1" indent="-171450" algn="l" defTabSz="711200">
            <a:lnSpc>
              <a:spcPct val="90000"/>
            </a:lnSpc>
            <a:spcBef>
              <a:spcPct val="0"/>
            </a:spcBef>
            <a:spcAft>
              <a:spcPct val="15000"/>
            </a:spcAft>
            <a:buChar char="••"/>
          </a:pPr>
          <a:r>
            <a:rPr lang="en-US" sz="1600" kern="1200" dirty="0" smtClean="0"/>
            <a:t>Visual Studio</a:t>
          </a:r>
          <a:endParaRPr lang="en-US" sz="1600" kern="1200" dirty="0"/>
        </a:p>
        <a:p>
          <a:pPr lvl="0" algn="l" defTabSz="711200">
            <a:lnSpc>
              <a:spcPct val="90000"/>
            </a:lnSpc>
            <a:spcBef>
              <a:spcPct val="0"/>
            </a:spcBef>
            <a:spcAft>
              <a:spcPct val="35000"/>
            </a:spcAft>
          </a:pPr>
          <a:r>
            <a:rPr lang="en-US" sz="1600" kern="1200" dirty="0" smtClean="0"/>
            <a:t>Unix </a:t>
          </a:r>
          <a:r>
            <a:rPr lang="en-US" sz="1600" kern="1200" dirty="0" err="1" smtClean="0"/>
            <a:t>Env</a:t>
          </a:r>
          <a:r>
            <a:rPr lang="en-US" sz="1600" kern="1200" dirty="0" smtClean="0"/>
            <a:t>:</a:t>
          </a:r>
          <a:endParaRPr lang="en-US" sz="1600" kern="1200" dirty="0"/>
        </a:p>
        <a:p>
          <a:pPr marL="171450" lvl="1" indent="-171450" algn="l" defTabSz="711200">
            <a:lnSpc>
              <a:spcPct val="90000"/>
            </a:lnSpc>
            <a:spcBef>
              <a:spcPct val="0"/>
            </a:spcBef>
            <a:spcAft>
              <a:spcPct val="15000"/>
            </a:spcAft>
            <a:buChar char="••"/>
          </a:pPr>
          <a:r>
            <a:rPr lang="en-US" sz="1600" kern="1200" dirty="0" smtClean="0"/>
            <a:t>Cygwin</a:t>
          </a:r>
          <a:endParaRPr lang="en-US" sz="1600" kern="1200" dirty="0"/>
        </a:p>
        <a:p>
          <a:pPr marL="171450" lvl="1" indent="-171450" algn="l" defTabSz="711200">
            <a:lnSpc>
              <a:spcPct val="90000"/>
            </a:lnSpc>
            <a:spcBef>
              <a:spcPct val="0"/>
            </a:spcBef>
            <a:spcAft>
              <a:spcPct val="15000"/>
            </a:spcAft>
            <a:buChar char="••"/>
          </a:pPr>
          <a:r>
            <a:rPr lang="en-US" sz="1600" kern="1200" dirty="0" smtClean="0"/>
            <a:t>Cygwin 64 (</a:t>
          </a:r>
          <a:r>
            <a:rPr lang="en-US" sz="1600" b="1" kern="1200" dirty="0" smtClean="0"/>
            <a:t>new</a:t>
          </a:r>
          <a:r>
            <a:rPr lang="en-US" sz="1600" kern="1200" dirty="0" smtClean="0"/>
            <a:t>)</a:t>
          </a:r>
          <a:endParaRPr lang="en-US" sz="1600" kern="1200" dirty="0"/>
        </a:p>
        <a:p>
          <a:pPr marL="171450" lvl="1" indent="-171450" algn="l" defTabSz="711200">
            <a:lnSpc>
              <a:spcPct val="90000"/>
            </a:lnSpc>
            <a:spcBef>
              <a:spcPct val="0"/>
            </a:spcBef>
            <a:spcAft>
              <a:spcPct val="15000"/>
            </a:spcAft>
            <a:buChar char="••"/>
          </a:pPr>
          <a:r>
            <a:rPr lang="en-US" sz="1600" kern="1200" dirty="0" smtClean="0"/>
            <a:t>SUA (win8)</a:t>
          </a:r>
          <a:endParaRPr lang="en-US" sz="1600" kern="1200" dirty="0"/>
        </a:p>
        <a:p>
          <a:pPr marL="171450" lvl="1" indent="-171450" algn="l" defTabSz="711200">
            <a:lnSpc>
              <a:spcPct val="90000"/>
            </a:lnSpc>
            <a:spcBef>
              <a:spcPct val="0"/>
            </a:spcBef>
            <a:spcAft>
              <a:spcPct val="15000"/>
            </a:spcAft>
            <a:buChar char="••"/>
          </a:pPr>
          <a:r>
            <a:rPr lang="en-US" sz="1600" kern="1200" dirty="0" err="1" smtClean="0"/>
            <a:t>MinGW</a:t>
          </a:r>
          <a:endParaRPr lang="en-US" sz="1600" kern="1200" dirty="0"/>
        </a:p>
        <a:p>
          <a:pPr lvl="0" algn="l" defTabSz="711200">
            <a:lnSpc>
              <a:spcPct val="90000"/>
            </a:lnSpc>
            <a:spcBef>
              <a:spcPct val="0"/>
            </a:spcBef>
            <a:spcAft>
              <a:spcPct val="35000"/>
            </a:spcAft>
          </a:pPr>
          <a:r>
            <a:rPr lang="en-US" sz="1600" kern="1200" dirty="0" err="1" smtClean="0"/>
            <a:t>Perf</a:t>
          </a:r>
          <a:r>
            <a:rPr lang="en-US" sz="1600" kern="1200" dirty="0" smtClean="0"/>
            <a:t> Tools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Vampir</a:t>
          </a:r>
          <a:endParaRPr lang="en-US" sz="1600" kern="1200" dirty="0"/>
        </a:p>
        <a:p>
          <a:pPr marL="171450" lvl="1" indent="-171450" algn="l" defTabSz="711200">
            <a:lnSpc>
              <a:spcPct val="90000"/>
            </a:lnSpc>
            <a:spcBef>
              <a:spcPct val="0"/>
            </a:spcBef>
            <a:spcAft>
              <a:spcPct val="15000"/>
            </a:spcAft>
            <a:buChar char="••"/>
          </a:pPr>
          <a:r>
            <a:rPr lang="en-US" sz="1600" b="1" kern="1200" dirty="0" smtClean="0"/>
            <a:t>TAU</a:t>
          </a:r>
          <a:endParaRPr lang="en-US" sz="1600" b="1" kern="1200" dirty="0"/>
        </a:p>
      </dsp:txBody>
      <dsp:txXfrm>
        <a:off x="553170" y="-420194"/>
        <a:ext cx="2060534" cy="5636094"/>
      </dsp:txXfrm>
    </dsp:sp>
    <dsp:sp modelId="{6E79A50F-355E-4EF0-B18B-637AC483C354}">
      <dsp:nvSpPr>
        <dsp:cNvPr id="0" name=""/>
        <dsp:cNvSpPr/>
      </dsp:nvSpPr>
      <dsp:spPr>
        <a:xfrm>
          <a:off x="2842907" y="-420194"/>
          <a:ext cx="2765817" cy="5482624"/>
        </a:xfrm>
        <a:prstGeom prst="roundRect">
          <a:avLst>
            <a:gd name="adj" fmla="val 5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l" defTabSz="800100">
            <a:lnSpc>
              <a:spcPct val="90000"/>
            </a:lnSpc>
            <a:spcBef>
              <a:spcPct val="0"/>
            </a:spcBef>
            <a:spcAft>
              <a:spcPct val="35000"/>
            </a:spcAft>
          </a:pPr>
          <a:r>
            <a:rPr lang="en-US" sz="1800" b="1" kern="1200" dirty="0" smtClean="0"/>
            <a:t>  Libraries</a:t>
          </a:r>
          <a:endParaRPr lang="en-US" sz="1800" b="1" kern="1200" dirty="0"/>
        </a:p>
      </dsp:txBody>
      <dsp:txXfrm rot="16200000">
        <a:off x="871613" y="1551100"/>
        <a:ext cx="4495752" cy="553163"/>
      </dsp:txXfrm>
    </dsp:sp>
    <dsp:sp modelId="{2FCEBD89-803E-4FA8-B54E-C1C277F4001E}">
      <dsp:nvSpPr>
        <dsp:cNvPr id="0" name=""/>
        <dsp:cNvSpPr/>
      </dsp:nvSpPr>
      <dsp:spPr>
        <a:xfrm rot="5400000">
          <a:off x="2864348" y="4110963"/>
          <a:ext cx="488066" cy="414872"/>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209CE92-BCA1-47BC-B715-A6E694DFF5EC}">
      <dsp:nvSpPr>
        <dsp:cNvPr id="0" name=""/>
        <dsp:cNvSpPr/>
      </dsp:nvSpPr>
      <dsp:spPr>
        <a:xfrm>
          <a:off x="3396071" y="-420194"/>
          <a:ext cx="2060534" cy="5482624"/>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endParaRPr lang="en-US" sz="1600" kern="1200" dirty="0"/>
        </a:p>
        <a:p>
          <a:pPr lvl="0" algn="l" defTabSz="711200">
            <a:lnSpc>
              <a:spcPct val="90000"/>
            </a:lnSpc>
            <a:spcBef>
              <a:spcPct val="0"/>
            </a:spcBef>
            <a:spcAft>
              <a:spcPct val="35000"/>
            </a:spcAft>
          </a:pPr>
          <a:r>
            <a:rPr lang="en-US" sz="1600" b="0" kern="1200" dirty="0" smtClean="0"/>
            <a:t>Solvers:</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effectLst/>
            </a:rPr>
            <a:t>PETSc</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t>Trilinos</a:t>
          </a:r>
          <a:endParaRPr lang="en-US" sz="1600" b="0" kern="1200" dirty="0"/>
        </a:p>
        <a:p>
          <a:pPr marL="171450" lvl="1" indent="-171450" algn="l" defTabSz="711200">
            <a:lnSpc>
              <a:spcPct val="90000"/>
            </a:lnSpc>
            <a:spcBef>
              <a:spcPct val="0"/>
            </a:spcBef>
            <a:spcAft>
              <a:spcPct val="15000"/>
            </a:spcAft>
            <a:buChar char="••"/>
          </a:pPr>
          <a:r>
            <a:rPr lang="en-US" sz="1600" b="0" kern="1200" dirty="0" smtClean="0"/>
            <a:t>FFTW</a:t>
          </a:r>
          <a:endParaRPr lang="en-US" sz="1600" b="0" kern="1200" dirty="0"/>
        </a:p>
        <a:p>
          <a:pPr lvl="0" algn="l" defTabSz="711200">
            <a:lnSpc>
              <a:spcPct val="90000"/>
            </a:lnSpc>
            <a:spcBef>
              <a:spcPct val="0"/>
            </a:spcBef>
            <a:spcAft>
              <a:spcPct val="35000"/>
            </a:spcAft>
          </a:pPr>
          <a:r>
            <a:rPr lang="en-US" sz="1600" b="0" kern="1200" dirty="0" smtClean="0"/>
            <a:t>IO:</a:t>
          </a:r>
          <a:endParaRPr lang="en-US" sz="1600" b="0" kern="1200" dirty="0"/>
        </a:p>
        <a:p>
          <a:pPr marL="171450" lvl="1" indent="-171450" algn="l" defTabSz="711200">
            <a:lnSpc>
              <a:spcPct val="90000"/>
            </a:lnSpc>
            <a:spcBef>
              <a:spcPct val="0"/>
            </a:spcBef>
            <a:spcAft>
              <a:spcPct val="15000"/>
            </a:spcAft>
            <a:buChar char="••"/>
          </a:pPr>
          <a:r>
            <a:rPr lang="en-US" sz="1600" b="1" kern="1200" dirty="0" smtClean="0"/>
            <a:t>HDF5MPI</a:t>
          </a:r>
          <a:endParaRPr lang="en-US" sz="1600" b="1" kern="1200" dirty="0"/>
        </a:p>
        <a:p>
          <a:pPr marL="171450" lvl="1" indent="-171450" algn="l" defTabSz="711200">
            <a:lnSpc>
              <a:spcPct val="90000"/>
            </a:lnSpc>
            <a:spcBef>
              <a:spcPct val="0"/>
            </a:spcBef>
            <a:spcAft>
              <a:spcPct val="15000"/>
            </a:spcAft>
            <a:buChar char="••"/>
          </a:pPr>
          <a:r>
            <a:rPr lang="en-US" sz="1600" b="1" kern="1200" dirty="0" err="1" smtClean="0"/>
            <a:t>NetCDF</a:t>
          </a:r>
          <a:endParaRPr lang="en-US" sz="1600" b="1" kern="1200" dirty="0"/>
        </a:p>
      </dsp:txBody>
      <dsp:txXfrm>
        <a:off x="3396071" y="-420194"/>
        <a:ext cx="2060534" cy="5482624"/>
      </dsp:txXfrm>
    </dsp:sp>
    <dsp:sp modelId="{F95936CB-E052-4DB0-B0C1-E679C4F46138}">
      <dsp:nvSpPr>
        <dsp:cNvPr id="0" name=""/>
        <dsp:cNvSpPr/>
      </dsp:nvSpPr>
      <dsp:spPr>
        <a:xfrm>
          <a:off x="5584302" y="-420194"/>
          <a:ext cx="2765817" cy="5524576"/>
        </a:xfrm>
        <a:prstGeom prst="roundRect">
          <a:avLst>
            <a:gd name="adj" fmla="val 5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l" defTabSz="800100">
            <a:lnSpc>
              <a:spcPct val="90000"/>
            </a:lnSpc>
            <a:spcBef>
              <a:spcPct val="0"/>
            </a:spcBef>
            <a:spcAft>
              <a:spcPct val="35000"/>
            </a:spcAft>
          </a:pPr>
          <a:r>
            <a:rPr lang="en-US" sz="1800" b="1" kern="1200" dirty="0" smtClean="0"/>
            <a:t> </a:t>
          </a:r>
          <a:r>
            <a:rPr lang="en-US" sz="2000" b="1" kern="1200" dirty="0" smtClean="0"/>
            <a:t>Popular HPC Apps</a:t>
          </a:r>
          <a:endParaRPr lang="en-US" sz="2000" b="1" kern="1200" dirty="0"/>
        </a:p>
      </dsp:txBody>
      <dsp:txXfrm rot="16200000">
        <a:off x="3595808" y="1568300"/>
        <a:ext cx="4530152" cy="553163"/>
      </dsp:txXfrm>
    </dsp:sp>
    <dsp:sp modelId="{BEFFED61-16F3-4FC5-BE37-C648E2DC1146}">
      <dsp:nvSpPr>
        <dsp:cNvPr id="0" name=""/>
        <dsp:cNvSpPr/>
      </dsp:nvSpPr>
      <dsp:spPr>
        <a:xfrm rot="5400000">
          <a:off x="5644862" y="4110963"/>
          <a:ext cx="488066" cy="414872"/>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03E47AD-BC8E-4A29-99EE-53B7880A674A}">
      <dsp:nvSpPr>
        <dsp:cNvPr id="0" name=""/>
        <dsp:cNvSpPr/>
      </dsp:nvSpPr>
      <dsp:spPr>
        <a:xfrm>
          <a:off x="6137466" y="-420194"/>
          <a:ext cx="2060534" cy="5524576"/>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endParaRPr lang="en-US" sz="1600" kern="1200" dirty="0"/>
        </a:p>
        <a:p>
          <a:pPr lvl="0" algn="l" defTabSz="711200">
            <a:lnSpc>
              <a:spcPct val="90000"/>
            </a:lnSpc>
            <a:spcBef>
              <a:spcPct val="0"/>
            </a:spcBef>
            <a:spcAft>
              <a:spcPct val="35000"/>
            </a:spcAft>
          </a:pPr>
          <a:r>
            <a:rPr lang="en-US" altLang="ko-KR" sz="1600" b="1" kern="1200" dirty="0" smtClean="0"/>
            <a:t>Chemistry</a:t>
          </a:r>
          <a:endParaRPr lang="en-US" sz="1600" b="1" kern="1200" dirty="0"/>
        </a:p>
        <a:p>
          <a:pPr lvl="0" algn="l" defTabSz="711200">
            <a:lnSpc>
              <a:spcPct val="90000"/>
            </a:lnSpc>
            <a:spcBef>
              <a:spcPct val="0"/>
            </a:spcBef>
            <a:spcAft>
              <a:spcPct val="35000"/>
            </a:spcAft>
          </a:pPr>
          <a:r>
            <a:rPr lang="en-US" altLang="ko-KR" sz="1600" b="1" kern="1200" dirty="0" smtClean="0"/>
            <a:t>Bio Science</a:t>
          </a:r>
          <a:endParaRPr lang="en-US" sz="1600" b="1" kern="1200" dirty="0"/>
        </a:p>
        <a:p>
          <a:pPr lvl="0" algn="l" defTabSz="711200">
            <a:lnSpc>
              <a:spcPct val="90000"/>
            </a:lnSpc>
            <a:spcBef>
              <a:spcPct val="0"/>
            </a:spcBef>
            <a:spcAft>
              <a:spcPct val="35000"/>
            </a:spcAft>
          </a:pPr>
          <a:r>
            <a:rPr lang="en-US" sz="1600" b="1" kern="1200" dirty="0" smtClean="0"/>
            <a:t>CFD</a:t>
          </a:r>
          <a:endParaRPr lang="en-US" sz="1600" b="1" kern="1200" dirty="0"/>
        </a:p>
        <a:p>
          <a:pPr lvl="0" algn="l" defTabSz="711200">
            <a:lnSpc>
              <a:spcPct val="90000"/>
            </a:lnSpc>
            <a:spcBef>
              <a:spcPct val="0"/>
            </a:spcBef>
            <a:spcAft>
              <a:spcPct val="35000"/>
            </a:spcAft>
          </a:pPr>
          <a:r>
            <a:rPr lang="en-US" sz="1600" b="0" kern="1200" dirty="0" smtClean="0"/>
            <a:t>Structure</a:t>
          </a:r>
          <a:endParaRPr lang="en-US" sz="1600" b="0" kern="1200" dirty="0"/>
        </a:p>
        <a:p>
          <a:pPr lvl="0" algn="l" defTabSz="711200">
            <a:lnSpc>
              <a:spcPct val="90000"/>
            </a:lnSpc>
            <a:spcBef>
              <a:spcPct val="0"/>
            </a:spcBef>
            <a:spcAft>
              <a:spcPct val="35000"/>
            </a:spcAft>
          </a:pPr>
          <a:r>
            <a:rPr lang="en-US" sz="1600" b="1" kern="1200" dirty="0" smtClean="0"/>
            <a:t>Climate</a:t>
          </a:r>
          <a:endParaRPr lang="en-US" sz="1600" b="1" kern="1200" dirty="0"/>
        </a:p>
        <a:p>
          <a:pPr lvl="0" algn="l" defTabSz="711200">
            <a:lnSpc>
              <a:spcPct val="90000"/>
            </a:lnSpc>
            <a:spcBef>
              <a:spcPct val="0"/>
            </a:spcBef>
            <a:spcAft>
              <a:spcPct val="35000"/>
            </a:spcAft>
          </a:pPr>
          <a:r>
            <a:rPr lang="en-US" sz="1600" b="0" kern="1200" dirty="0" smtClean="0"/>
            <a:t>Physics</a:t>
          </a:r>
        </a:p>
        <a:p>
          <a:pPr lvl="0" algn="l" defTabSz="711200">
            <a:lnSpc>
              <a:spcPct val="90000"/>
            </a:lnSpc>
            <a:spcBef>
              <a:spcPct val="0"/>
            </a:spcBef>
            <a:spcAft>
              <a:spcPct val="35000"/>
            </a:spcAft>
          </a:pPr>
          <a:r>
            <a:rPr lang="en-US" sz="1600" b="0" kern="1200" dirty="0" smtClean="0"/>
            <a:t>Data Mining</a:t>
          </a:r>
        </a:p>
        <a:p>
          <a:pPr lvl="0" algn="l" defTabSz="711200">
            <a:lnSpc>
              <a:spcPct val="90000"/>
            </a:lnSpc>
            <a:spcBef>
              <a:spcPct val="0"/>
            </a:spcBef>
            <a:spcAft>
              <a:spcPct val="35000"/>
            </a:spcAft>
          </a:pPr>
          <a:r>
            <a:rPr lang="en-US" sz="1600" b="0" kern="1200" dirty="0" smtClean="0"/>
            <a:t>Computer Science</a:t>
          </a:r>
          <a:endParaRPr lang="en-US" sz="1600" b="0" kern="1200" dirty="0"/>
        </a:p>
        <a:p>
          <a:pPr lvl="0" algn="l" defTabSz="711200">
            <a:lnSpc>
              <a:spcPct val="90000"/>
            </a:lnSpc>
            <a:spcBef>
              <a:spcPct val="0"/>
            </a:spcBef>
            <a:spcAft>
              <a:spcPct val="35000"/>
            </a:spcAft>
          </a:pPr>
          <a:endParaRPr lang="en-US" sz="1600" b="0" kern="1200" dirty="0"/>
        </a:p>
      </dsp:txBody>
      <dsp:txXfrm>
        <a:off x="6137466" y="-420194"/>
        <a:ext cx="2060534" cy="5524576"/>
      </dsp:txXfrm>
    </dsp:sp>
    <dsp:sp modelId="{9E50F859-9B18-402E-94A7-8BECAD65F9D4}">
      <dsp:nvSpPr>
        <dsp:cNvPr id="0" name=""/>
        <dsp:cNvSpPr/>
      </dsp:nvSpPr>
      <dsp:spPr>
        <a:xfrm>
          <a:off x="8325670" y="-420194"/>
          <a:ext cx="2765817" cy="5559359"/>
        </a:xfrm>
        <a:prstGeom prst="roundRect">
          <a:avLst>
            <a:gd name="adj" fmla="val 5000"/>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l" defTabSz="800100">
            <a:lnSpc>
              <a:spcPct val="90000"/>
            </a:lnSpc>
            <a:spcBef>
              <a:spcPct val="0"/>
            </a:spcBef>
            <a:spcAft>
              <a:spcPct val="35000"/>
            </a:spcAft>
          </a:pPr>
          <a:r>
            <a:rPr lang="en-US" sz="1800" b="1" kern="1200" dirty="0" smtClean="0"/>
            <a:t>Analysis Tools</a:t>
          </a:r>
          <a:endParaRPr lang="en-US" sz="1800" b="1" kern="1200" dirty="0"/>
        </a:p>
      </dsp:txBody>
      <dsp:txXfrm rot="16200000">
        <a:off x="6322914" y="1582561"/>
        <a:ext cx="4558674" cy="553163"/>
      </dsp:txXfrm>
    </dsp:sp>
    <dsp:sp modelId="{60B9BE92-737D-4659-A8BE-C0975314E9C3}">
      <dsp:nvSpPr>
        <dsp:cNvPr id="0" name=""/>
        <dsp:cNvSpPr/>
      </dsp:nvSpPr>
      <dsp:spPr>
        <a:xfrm rot="5400000">
          <a:off x="8390617" y="4110963"/>
          <a:ext cx="488066" cy="414872"/>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4627E20-3D60-4B5E-81FE-5566C4C3043F}">
      <dsp:nvSpPr>
        <dsp:cNvPr id="0" name=""/>
        <dsp:cNvSpPr/>
      </dsp:nvSpPr>
      <dsp:spPr>
        <a:xfrm>
          <a:off x="8878834" y="-420194"/>
          <a:ext cx="2060534" cy="5559359"/>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endParaRPr lang="en-US" sz="1600" kern="1200" dirty="0"/>
        </a:p>
        <a:p>
          <a:pPr lvl="0" algn="l" defTabSz="711200">
            <a:lnSpc>
              <a:spcPct val="90000"/>
            </a:lnSpc>
            <a:spcBef>
              <a:spcPct val="0"/>
            </a:spcBef>
            <a:spcAft>
              <a:spcPct val="35000"/>
            </a:spcAft>
          </a:pPr>
          <a:r>
            <a:rPr lang="en-US" altLang="ko-KR" sz="1600" b="0" kern="1200" dirty="0" smtClean="0"/>
            <a:t>Rich client Parallel Visualization:</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t>VisIt</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t>ParaView</a:t>
          </a:r>
          <a:endParaRPr lang="en-US" sz="1600" b="0" kern="1200" dirty="0"/>
        </a:p>
        <a:p>
          <a:pPr lvl="0" algn="l" defTabSz="711200">
            <a:lnSpc>
              <a:spcPct val="90000"/>
            </a:lnSpc>
            <a:spcBef>
              <a:spcPct val="0"/>
            </a:spcBef>
            <a:spcAft>
              <a:spcPct val="35000"/>
            </a:spcAft>
          </a:pPr>
          <a:endParaRPr lang="en-US" sz="1600" b="0" kern="1200" dirty="0" smtClean="0"/>
        </a:p>
        <a:p>
          <a:pPr lvl="0" algn="l" defTabSz="711200">
            <a:lnSpc>
              <a:spcPct val="90000"/>
            </a:lnSpc>
            <a:spcBef>
              <a:spcPct val="0"/>
            </a:spcBef>
            <a:spcAft>
              <a:spcPct val="35000"/>
            </a:spcAft>
          </a:pPr>
          <a:r>
            <a:rPr lang="en-US" sz="1600" b="0" kern="1200" dirty="0" smtClean="0"/>
            <a:t>Python:</a:t>
          </a:r>
          <a:endParaRPr lang="en-US" sz="1600" b="0" kern="1200" dirty="0"/>
        </a:p>
        <a:p>
          <a:pPr marL="171450" lvl="1" indent="-171450" algn="l" defTabSz="711200">
            <a:lnSpc>
              <a:spcPct val="90000"/>
            </a:lnSpc>
            <a:spcBef>
              <a:spcPct val="0"/>
            </a:spcBef>
            <a:spcAft>
              <a:spcPct val="15000"/>
            </a:spcAft>
            <a:buChar char="••"/>
          </a:pPr>
          <a:r>
            <a:rPr lang="en-US" sz="1600" b="0" kern="1200" dirty="0" smtClean="0"/>
            <a:t>HTML5 front</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t>IPython</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t>NumPY</a:t>
          </a:r>
          <a:endParaRPr lang="en-US" sz="1600" b="0" kern="1200" dirty="0"/>
        </a:p>
        <a:p>
          <a:pPr marL="171450" lvl="1" indent="-171450" algn="l" defTabSz="711200">
            <a:lnSpc>
              <a:spcPct val="90000"/>
            </a:lnSpc>
            <a:spcBef>
              <a:spcPct val="0"/>
            </a:spcBef>
            <a:spcAft>
              <a:spcPct val="15000"/>
            </a:spcAft>
            <a:buChar char="••"/>
          </a:pPr>
          <a:r>
            <a:rPr lang="en-US" sz="1600" b="0" kern="1200" dirty="0" err="1" smtClean="0"/>
            <a:t>SciPY</a:t>
          </a:r>
          <a:endParaRPr lang="en-US" sz="1600" b="0" kern="1200" dirty="0"/>
        </a:p>
        <a:p>
          <a:pPr marL="228600" lvl="1" indent="-228600" algn="l" defTabSz="933450">
            <a:lnSpc>
              <a:spcPct val="90000"/>
            </a:lnSpc>
            <a:spcBef>
              <a:spcPct val="0"/>
            </a:spcBef>
            <a:spcAft>
              <a:spcPct val="15000"/>
            </a:spcAft>
            <a:buChar char="••"/>
          </a:pPr>
          <a:endParaRPr lang="en-US" sz="2100" kern="1200" dirty="0"/>
        </a:p>
      </dsp:txBody>
      <dsp:txXfrm>
        <a:off x="8878834" y="-420194"/>
        <a:ext cx="2060534" cy="55593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2">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9/17/2013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9/17/2013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15088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Collective intelligence and predictive analysis is where big data is going next</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By now, the</a:t>
            </a:r>
            <a:r>
              <a:rPr lang="en-US" sz="1600" kern="1200" baseline="0" dirty="0" smtClean="0">
                <a:solidFill>
                  <a:schemeClr val="tx1"/>
                </a:solidFill>
                <a:effectLst/>
                <a:latin typeface="Segoe UI" pitchFamily="34" charset="0"/>
                <a:ea typeface="+mn-ea"/>
                <a:cs typeface="+mn-cs"/>
              </a:rPr>
              <a:t> big data industry already begun to understand how to store data at a large scale.  However, predictive analysis of the data we store is the next difficult problem to tackle.  Once again, the 4Vs of big data do not make this easier.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 using machine learning and parallel algorithms.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96078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738493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http://wiki.apache.org/incubator/DrillProposal?action=AttachFile&amp;do=get&amp;target=Drill+slides.pdf</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F1BDC52-83B8-44DD-85E6-6BB61FA3B0BF}" type="datetime1">
              <a:rPr lang="en-US" smtClean="0"/>
              <a:t>9/17/2013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31008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pPr lvl="0">
              <a:lnSpc>
                <a:spcPct val="90000"/>
              </a:lnSpc>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15952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2270840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CA51A5-639B-4E82-B715-A6A13C6891D5}" type="slidenum">
              <a:rPr lang="en-US">
                <a:cs typeface="Arial" charset="0"/>
              </a:rPr>
              <a:pPr fontAlgn="base">
                <a:spcBef>
                  <a:spcPct val="0"/>
                </a:spcBef>
                <a:spcAft>
                  <a:spcPct val="0"/>
                </a:spcAft>
              </a:pPr>
              <a:t>18</a:t>
            </a:fld>
            <a:endParaRPr lang="en-US">
              <a:cs typeface="Arial" charset="0"/>
            </a:endParaRPr>
          </a:p>
        </p:txBody>
      </p:sp>
    </p:spTree>
    <p:extLst>
      <p:ext uri="{BB962C8B-B14F-4D97-AF65-F5344CB8AC3E}">
        <p14:creationId xmlns:p14="http://schemas.microsoft.com/office/powerpoint/2010/main" val="365102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00977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35987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Non-blocking:</a:t>
            </a:r>
            <a:r>
              <a:rPr lang="en-US" baseline="0" dirty="0" smtClean="0"/>
              <a:t> have enough switch capacity such that we leverage full interconnect</a:t>
            </a:r>
            <a:endParaRPr lang="en-US" dirty="0"/>
          </a:p>
        </p:txBody>
      </p:sp>
      <p:sp>
        <p:nvSpPr>
          <p:cNvPr id="4" name="Slide Number Placeholder 3"/>
          <p:cNvSpPr>
            <a:spLocks noGrp="1"/>
          </p:cNvSpPr>
          <p:nvPr>
            <p:ph type="sldNum" sz="quarter" idx="10"/>
          </p:nvPr>
        </p:nvSpPr>
        <p:spPr/>
        <p:txBody>
          <a:bodyPr/>
          <a:lstStyle/>
          <a:p>
            <a:fld id="{F10E98A4-C09D-49BF-8A57-76EAFC6D5DFD}" type="slidenum">
              <a:rPr lang="en-US" smtClean="0"/>
              <a:t>21</a:t>
            </a:fld>
            <a:endParaRPr lang="en-US"/>
          </a:p>
        </p:txBody>
      </p:sp>
    </p:spTree>
    <p:extLst>
      <p:ext uri="{BB962C8B-B14F-4D97-AF65-F5344CB8AC3E}">
        <p14:creationId xmlns:p14="http://schemas.microsoft.com/office/powerpoint/2010/main" val="1073707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Big data and why it is important</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Know</a:t>
            </a:r>
            <a:r>
              <a:rPr lang="en-US" sz="1600" kern="1200" baseline="0" dirty="0" smtClean="0">
                <a:solidFill>
                  <a:schemeClr val="tx1"/>
                </a:solidFill>
                <a:effectLst/>
                <a:latin typeface="Segoe UI" pitchFamily="34" charset="0"/>
                <a:ea typeface="+mn-ea"/>
                <a:cs typeface="+mn-cs"/>
              </a:rPr>
              <a:t> the basics of Hadoop architecture and use scenarios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Learn the different programming options</a:t>
            </a:r>
          </a:p>
          <a:p>
            <a:pPr marL="0" lvl="0" indent="0">
              <a:buFont typeface="Arial" pitchFamily="34" charset="0"/>
              <a:buNone/>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7908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Architecture</a:t>
            </a:r>
            <a:r>
              <a:rPr lang="en-US" sz="1600" kern="1200" baseline="0" dirty="0" smtClean="0">
                <a:solidFill>
                  <a:schemeClr val="tx1"/>
                </a:solidFill>
                <a:effectLst/>
                <a:latin typeface="Segoe UI" pitchFamily="34" charset="0"/>
                <a:ea typeface="+mn-ea"/>
                <a:cs typeface="+mn-cs"/>
              </a:rPr>
              <a:t> of </a:t>
            </a:r>
            <a:r>
              <a:rPr lang="en-US" sz="1600" kern="1200" baseline="0" dirty="0" err="1" smtClean="0">
                <a:solidFill>
                  <a:schemeClr val="tx1"/>
                </a:solidFill>
                <a:effectLst/>
                <a:latin typeface="Segoe UI" pitchFamily="34" charset="0"/>
                <a:ea typeface="+mn-ea"/>
                <a:cs typeface="+mn-cs"/>
              </a:rPr>
              <a:t>hadoop</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the programming layer where it resembles the primitives of parallel programming. </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At</a:t>
            </a:r>
            <a:r>
              <a:rPr lang="en-US" sz="1600" kern="1200" baseline="0" dirty="0" smtClean="0">
                <a:solidFill>
                  <a:schemeClr val="tx1"/>
                </a:solidFill>
                <a:effectLst/>
                <a:latin typeface="Segoe UI" pitchFamily="34" charset="0"/>
                <a:ea typeface="+mn-ea"/>
                <a:cs typeface="+mn-cs"/>
              </a:rPr>
              <a:t> the file system layer, the distributed Hadoop file system takes care of availability redundancy and reliability of the storage layer.</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Each block of your data is copied 3 times for safe keeping, and the map reduce layer can schedule work onto the node that contains the actual data block</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2632627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Map reduce is about minimizing the movement of data</a:t>
            </a:r>
            <a:r>
              <a:rPr lang="en-US" sz="1600" kern="1200" baseline="0" dirty="0" smtClean="0">
                <a:solidFill>
                  <a:schemeClr val="tx1"/>
                </a:solidFill>
                <a:effectLst/>
                <a:latin typeface="Segoe UI" pitchFamily="34" charset="0"/>
                <a:ea typeface="+mn-ea"/>
                <a:cs typeface="+mn-cs"/>
              </a:rPr>
              <a:t> inside your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a:t>
            </a:r>
            <a:r>
              <a:rPr lang="en-US" sz="1600" kern="1200" baseline="0" dirty="0" smtClean="0">
                <a:solidFill>
                  <a:schemeClr val="tx1"/>
                </a:solidFill>
                <a:effectLst/>
                <a:latin typeface="Segoe UI" pitchFamily="34" charset="0"/>
                <a:ea typeface="+mn-ea"/>
                <a:cs typeface="+mn-cs"/>
              </a:rPr>
              <a:t> job tracker understands where all the data blocks are, and will send the operation code to the node that contains the data.</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303286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645699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1531249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397577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28</a:t>
            </a:fld>
            <a:endParaRPr lang="en-US"/>
          </a:p>
        </p:txBody>
      </p:sp>
    </p:spTree>
    <p:extLst>
      <p:ext uri="{BB962C8B-B14F-4D97-AF65-F5344CB8AC3E}">
        <p14:creationId xmlns:p14="http://schemas.microsoft.com/office/powerpoint/2010/main" val="1259033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Best of both world in</a:t>
            </a:r>
            <a:r>
              <a:rPr lang="en-US" sz="1600" kern="1200" baseline="0" dirty="0" smtClean="0">
                <a:solidFill>
                  <a:schemeClr val="tx1"/>
                </a:solidFill>
                <a:effectLst/>
                <a:latin typeface="Segoe UI" pitchFamily="34" charset="0"/>
                <a:ea typeface="+mn-ea"/>
                <a:cs typeface="+mn-cs"/>
              </a:rPr>
              <a:t> terms of programming flexibility</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We offer</a:t>
            </a:r>
            <a:r>
              <a:rPr lang="en-US" sz="1600" kern="1200" baseline="0" dirty="0" smtClean="0">
                <a:solidFill>
                  <a:schemeClr val="tx1"/>
                </a:solidFill>
                <a:effectLst/>
                <a:latin typeface="Segoe UI" pitchFamily="34" charset="0"/>
                <a:ea typeface="+mn-ea"/>
                <a:cs typeface="+mn-cs"/>
              </a:rPr>
              <a:t> everything the Hadoop distribution offers.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a:t>
            </a:r>
            <a:r>
              <a:rPr lang="en-US" sz="1600" kern="1200" baseline="0" dirty="0" smtClean="0">
                <a:solidFill>
                  <a:schemeClr val="tx1"/>
                </a:solidFill>
                <a:effectLst/>
                <a:latin typeface="Segoe UI" pitchFamily="34" charset="0"/>
                <a:ea typeface="+mn-ea"/>
                <a:cs typeface="+mn-cs"/>
              </a:rPr>
              <a:t> addition, we have made available </a:t>
            </a:r>
            <a:r>
              <a:rPr lang="en-US" sz="1600" kern="1200" baseline="0" dirty="0" err="1" smtClean="0">
                <a:solidFill>
                  <a:schemeClr val="tx1"/>
                </a:solidFill>
                <a:effectLst/>
                <a:latin typeface="Segoe UI" pitchFamily="34" charset="0"/>
                <a:ea typeface="+mn-ea"/>
                <a:cs typeface="+mn-cs"/>
              </a:rPr>
              <a:t>javascript</a:t>
            </a:r>
            <a:r>
              <a:rPr lang="en-US" sz="1600" kern="1200" baseline="0" dirty="0" smtClean="0">
                <a:solidFill>
                  <a:schemeClr val="tx1"/>
                </a:solidFill>
                <a:effectLst/>
                <a:latin typeface="Segoe UI" pitchFamily="34" charset="0"/>
                <a:ea typeface="+mn-ea"/>
                <a:cs typeface="+mn-cs"/>
              </a:rPr>
              <a:t>, browser hosted console, f#, c# linq2Hive to make life easier for </a:t>
            </a:r>
            <a:r>
              <a:rPr lang="en-US" sz="1600" kern="1200" baseline="0" dirty="0" err="1" smtClean="0">
                <a:solidFill>
                  <a:schemeClr val="tx1"/>
                </a:solidFill>
                <a:effectLst/>
                <a:latin typeface="Segoe UI" pitchFamily="34" charset="0"/>
                <a:ea typeface="+mn-ea"/>
                <a:cs typeface="+mn-cs"/>
              </a:rPr>
              <a:t>.net</a:t>
            </a:r>
            <a:r>
              <a:rPr lang="en-US" sz="1600" kern="1200" baseline="0" dirty="0" smtClean="0">
                <a:solidFill>
                  <a:schemeClr val="tx1"/>
                </a:solidFill>
                <a:effectLst/>
                <a:latin typeface="Segoe UI" pitchFamily="34" charset="0"/>
                <a:ea typeface="+mn-ea"/>
                <a:cs typeface="+mn-cs"/>
              </a:rPr>
              <a:t> /enterprise developers.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In addition, </a:t>
            </a:r>
            <a:r>
              <a:rPr lang="en-US" sz="1600" kern="1200" baseline="0" dirty="0" err="1" smtClean="0">
                <a:solidFill>
                  <a:schemeClr val="tx1"/>
                </a:solidFill>
                <a:effectLst/>
                <a:latin typeface="Segoe UI" pitchFamily="34" charset="0"/>
                <a:ea typeface="+mn-ea"/>
                <a:cs typeface="+mn-cs"/>
              </a:rPr>
              <a:t>devops</a:t>
            </a:r>
            <a:r>
              <a:rPr lang="en-US" sz="1600" kern="1200" baseline="0" dirty="0" smtClean="0">
                <a:solidFill>
                  <a:schemeClr val="tx1"/>
                </a:solidFill>
                <a:effectLst/>
                <a:latin typeface="Segoe UI" pitchFamily="34" charset="0"/>
                <a:ea typeface="+mn-ea"/>
                <a:cs typeface="+mn-cs"/>
              </a:rPr>
              <a:t> can use </a:t>
            </a:r>
            <a:r>
              <a:rPr lang="en-US" sz="1600" kern="1200" baseline="0" dirty="0" err="1" smtClean="0">
                <a:solidFill>
                  <a:schemeClr val="tx1"/>
                </a:solidFill>
                <a:effectLst/>
                <a:latin typeface="Segoe UI" pitchFamily="34" charset="0"/>
                <a:ea typeface="+mn-ea"/>
                <a:cs typeface="+mn-cs"/>
              </a:rPr>
              <a:t>powershell</a:t>
            </a:r>
            <a:r>
              <a:rPr lang="en-US" sz="1600" kern="1200" baseline="0" dirty="0" smtClean="0">
                <a:solidFill>
                  <a:schemeClr val="tx1"/>
                </a:solidFill>
                <a:effectLst/>
                <a:latin typeface="Segoe UI" pitchFamily="34" charset="0"/>
                <a:ea typeface="+mn-ea"/>
                <a:cs typeface="+mn-cs"/>
              </a:rPr>
              <a:t> and node.js based CLI to control and manage the cluster.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b="1"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835148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iteration is, for example, a </a:t>
            </a:r>
            <a:r>
              <a:rPr lang="en-US" dirty="0" err="1" smtClean="0"/>
              <a:t>MapReduce</a:t>
            </a:r>
            <a:r>
              <a:rPr lang="en-US" dirty="0" smtClean="0"/>
              <a:t> job</a:t>
            </a:r>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32</a:t>
            </a:fld>
            <a:endParaRPr lang="en-US"/>
          </a:p>
        </p:txBody>
      </p:sp>
    </p:spTree>
    <p:extLst>
      <p:ext uri="{BB962C8B-B14F-4D97-AF65-F5344CB8AC3E}">
        <p14:creationId xmlns:p14="http://schemas.microsoft.com/office/powerpoint/2010/main" val="1213511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Programming</a:t>
            </a:r>
            <a:r>
              <a:rPr lang="en-US" baseline="0" dirty="0" smtClean="0"/>
              <a:t> Model:</a:t>
            </a:r>
          </a:p>
          <a:p>
            <a:r>
              <a:rPr lang="en-US" dirty="0" smtClean="0"/>
              <a:t>Key idea: </a:t>
            </a:r>
            <a:r>
              <a:rPr lang="en-US" i="1" dirty="0" smtClean="0"/>
              <a:t>resilient distributed datasets (RDDs)</a:t>
            </a:r>
          </a:p>
          <a:p>
            <a:pPr lvl="1"/>
            <a:r>
              <a:rPr lang="en-US" dirty="0" smtClean="0"/>
              <a:t>Distributed collections of objects that can be cached in memory across cluster nodes</a:t>
            </a:r>
          </a:p>
          <a:p>
            <a:pPr lvl="1"/>
            <a:r>
              <a:rPr lang="en-US" dirty="0" smtClean="0"/>
              <a:t>Manipulated through various parallel operators</a:t>
            </a:r>
          </a:p>
          <a:p>
            <a:pPr lvl="1"/>
            <a:r>
              <a:rPr lang="en-US" dirty="0" smtClean="0"/>
              <a:t>Automatically rebuilt on failure</a:t>
            </a:r>
          </a:p>
          <a:p>
            <a:r>
              <a:rPr lang="en-US" dirty="0" smtClean="0"/>
              <a:t>Interface</a:t>
            </a:r>
          </a:p>
          <a:p>
            <a:pPr lvl="1"/>
            <a:r>
              <a:rPr lang="en-US" dirty="0" smtClean="0"/>
              <a:t>Clean language-integrated API in </a:t>
            </a:r>
            <a:r>
              <a:rPr lang="en-US" dirty="0" err="1" smtClean="0"/>
              <a:t>Scala</a:t>
            </a:r>
            <a:endParaRPr lang="en-US" dirty="0" smtClean="0"/>
          </a:p>
          <a:p>
            <a:pPr lvl="1"/>
            <a:r>
              <a:rPr lang="en-US" dirty="0" smtClean="0"/>
              <a:t>Can be used </a:t>
            </a:r>
            <a:r>
              <a:rPr lang="en-US" i="1" dirty="0" smtClean="0"/>
              <a:t>interactively</a:t>
            </a:r>
            <a:r>
              <a:rPr lang="en-US" dirty="0" smtClean="0"/>
              <a:t> from </a:t>
            </a:r>
            <a:r>
              <a:rPr lang="en-US" dirty="0" err="1" smtClean="0"/>
              <a:t>Scala</a:t>
            </a:r>
            <a:r>
              <a:rPr lang="en-US" dirty="0" smtClean="0"/>
              <a:t> console</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ea typeface="ＭＳ Ｐゴシック" charset="-128"/>
                <a:cs typeface="ＭＳ Ｐゴシック" charset="-128"/>
              </a:rPr>
              <a:t>RDDs track the series of transformations used to build them (their </a:t>
            </a:r>
            <a:r>
              <a:rPr lang="en-US" i="1" dirty="0" smtClean="0">
                <a:ea typeface="ＭＳ Ｐゴシック" charset="-128"/>
                <a:cs typeface="ＭＳ Ｐゴシック" charset="-128"/>
              </a:rPr>
              <a:t>lineage</a:t>
            </a:r>
            <a:r>
              <a:rPr lang="en-US" dirty="0" smtClean="0">
                <a:ea typeface="ＭＳ Ｐゴシック" charset="-128"/>
                <a:cs typeface="ＭＳ Ｐゴシック" charset="-128"/>
              </a:rPr>
              <a:t>) to </a:t>
            </a:r>
            <a:r>
              <a:rPr lang="en-US" dirty="0" err="1" smtClean="0">
                <a:ea typeface="ＭＳ Ｐゴシック" charset="-128"/>
                <a:cs typeface="ＭＳ Ｐゴシック" charset="-128"/>
              </a:rPr>
              <a:t>recompute</a:t>
            </a:r>
            <a:r>
              <a:rPr lang="en-US" dirty="0" smtClean="0">
                <a:ea typeface="ＭＳ Ｐゴシック" charset="-128"/>
                <a:cs typeface="ＭＳ Ｐゴシック" charset="-128"/>
              </a:rPr>
              <a:t> lost data</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33</a:t>
            </a:fld>
            <a:endParaRPr lang="en-US"/>
          </a:p>
        </p:txBody>
      </p:sp>
    </p:spTree>
    <p:extLst>
      <p:ext uri="{BB962C8B-B14F-4D97-AF65-F5344CB8AC3E}">
        <p14:creationId xmlns:p14="http://schemas.microsoft.com/office/powerpoint/2010/main" val="3559821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smtClean="0">
                <a:solidFill>
                  <a:schemeClr val="tx1"/>
                </a:solidFill>
                <a:latin typeface="Segoe UI" pitchFamily="34" charset="0"/>
                <a:ea typeface="+mn-ea"/>
                <a:cs typeface="+mn-cs"/>
              </a:rPr>
              <a:t>This slide is required. </a:t>
            </a:r>
            <a:r>
              <a:rPr lang="en-US" sz="900" b="1" u="sng" kern="1200" dirty="0" smtClean="0">
                <a:solidFill>
                  <a:schemeClr val="tx1"/>
                </a:solidFill>
                <a:latin typeface="Segoe UI" pitchFamily="34" charset="0"/>
                <a:ea typeface="+mn-ea"/>
                <a:cs typeface="+mn-cs"/>
              </a:rPr>
              <a:t>Do NOT delete</a:t>
            </a:r>
            <a:r>
              <a:rPr lang="en-US" sz="900" b="1" kern="1200" dirty="0" smtClean="0">
                <a:solidFill>
                  <a:schemeClr val="tx1"/>
                </a:solidFill>
                <a:latin typeface="Segoe UI" pitchFamily="34" charset="0"/>
                <a:ea typeface="+mn-ea"/>
                <a:cs typeface="+mn-cs"/>
              </a:rPr>
              <a:t>. This should be the first slide after your Title Slide. </a:t>
            </a:r>
            <a:r>
              <a:rPr lang="en-US" sz="900" kern="1200" dirty="0" smtClean="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smtClean="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smtClean="0">
                <a:solidFill>
                  <a:schemeClr val="tx1"/>
                </a:solidFill>
                <a:latin typeface="Segoe UI" pitchFamily="34" charset="0"/>
                <a:ea typeface="+mn-ea"/>
                <a:cs typeface="+mn-cs"/>
                <a:hlinkClick r:id="rId3"/>
              </a:rPr>
              <a:t>https://www.mytechready.com</a:t>
            </a:r>
            <a:r>
              <a:rPr lang="en-US" sz="900" b="1" kern="1200" dirty="0" smtClean="0">
                <a:solidFill>
                  <a:schemeClr val="tx1"/>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a:p>
            <a:r>
              <a:rPr lang="en-US" sz="900" kern="1200" dirty="0" smtClean="0">
                <a:solidFill>
                  <a:schemeClr val="tx1"/>
                </a:solidFill>
                <a:latin typeface="Segoe UI" pitchFamily="34" charset="0"/>
                <a:ea typeface="+mn-ea"/>
                <a:cs typeface="+mn-cs"/>
              </a:rPr>
              <a:t> </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smtClean="0">
                <a:solidFill>
                  <a:schemeClr val="tx1"/>
                </a:solidFill>
                <a:latin typeface="Segoe UI" pitchFamily="34" charset="0"/>
                <a:ea typeface="+mn-ea"/>
                <a:cs typeface="+mn-cs"/>
              </a:rPr>
              <a:t>Good Objectives should be </a:t>
            </a:r>
            <a:r>
              <a:rPr lang="en-US" sz="900" b="1" kern="1200" dirty="0" smtClean="0">
                <a:solidFill>
                  <a:schemeClr val="tx1"/>
                </a:solidFill>
                <a:latin typeface="Segoe UI" pitchFamily="34" charset="0"/>
                <a:ea typeface="+mn-ea"/>
                <a:cs typeface="+mn-cs"/>
              </a:rPr>
              <a:t>SMART</a:t>
            </a:r>
            <a:r>
              <a:rPr lang="en-US" sz="900" kern="1200" dirty="0" smtClean="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smtClean="0">
                <a:solidFill>
                  <a:schemeClr val="tx1"/>
                </a:solidFill>
                <a:latin typeface="Segoe UI" pitchFamily="34" charset="0"/>
                <a:ea typeface="+mn-ea"/>
                <a:cs typeface="+mn-cs"/>
              </a:rPr>
              <a:t>Each session has objectives defined and published on </a:t>
            </a:r>
            <a:r>
              <a:rPr lang="en-US" sz="900" u="sng" kern="1200" dirty="0" smtClean="0">
                <a:solidFill>
                  <a:schemeClr val="tx1"/>
                </a:solidFill>
                <a:latin typeface="Segoe UI" pitchFamily="34" charset="0"/>
                <a:ea typeface="+mn-ea"/>
                <a:cs typeface="+mn-cs"/>
                <a:hlinkClick r:id="rId3"/>
              </a:rPr>
              <a:t>www.mytechready.com</a:t>
            </a:r>
            <a:r>
              <a:rPr lang="en-US" sz="900" kern="1200" dirty="0" smtClean="0">
                <a:solidFill>
                  <a:schemeClr val="tx1"/>
                </a:solidFill>
                <a:latin typeface="Segoe UI" pitchFamily="34" charset="0"/>
                <a:ea typeface="+mn-ea"/>
                <a:cs typeface="+mn-cs"/>
              </a:rPr>
              <a:t>, please work with your Track PM to call these out here in the slide deck.</a:t>
            </a: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See slide 5 in this template for a complete</a:t>
            </a:r>
            <a:r>
              <a:rPr lang="en-US" sz="900" kern="1200" baseline="0" dirty="0" smtClean="0">
                <a:solidFill>
                  <a:schemeClr val="tx1"/>
                </a:solidFill>
                <a:latin typeface="Segoe UI" pitchFamily="34" charset="0"/>
                <a:ea typeface="+mn-ea"/>
                <a:cs typeface="+mn-cs"/>
              </a:rPr>
              <a:t> list of Tracks and TPMs.</a:t>
            </a:r>
          </a:p>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9/17/2013</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12398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dirty="0" smtClean="0"/>
              <a:t>Benefit:</a:t>
            </a:r>
            <a:r>
              <a:rPr lang="en-US" sz="1200" dirty="0" smtClean="0"/>
              <a:t> similarly compact size to serialized data,</a:t>
            </a:r>
            <a:r>
              <a:rPr lang="en-US" sz="1200" baseline="0" dirty="0" smtClean="0"/>
              <a:t> </a:t>
            </a:r>
            <a:r>
              <a:rPr lang="en-US" sz="1200" dirty="0" smtClean="0"/>
              <a:t>but &gt;5x faster to access</a:t>
            </a:r>
            <a:endParaRPr lang="en-US" sz="1200" b="1" dirty="0" smtClean="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34</a:t>
            </a:fld>
            <a:endParaRPr lang="en-US"/>
          </a:p>
        </p:txBody>
      </p:sp>
    </p:spTree>
    <p:extLst>
      <p:ext uri="{BB962C8B-B14F-4D97-AF65-F5344CB8AC3E}">
        <p14:creationId xmlns:p14="http://schemas.microsoft.com/office/powerpoint/2010/main" val="3323915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WPC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932141-20D1-4170-9FA8-E20C47B82E0B}" type="datetime1">
              <a:rPr lang="en-US" smtClean="0">
                <a:solidFill>
                  <a:prstClr val="black"/>
                </a:solidFill>
              </a:rPr>
              <a:pPr/>
              <a:t>9/17/2013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446178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Front page of the</a:t>
            </a:r>
            <a:r>
              <a:rPr lang="en-US" baseline="0" dirty="0" smtClean="0"/>
              <a:t> Live Demo Site</a:t>
            </a:r>
            <a:r>
              <a:rPr lang="en-US" dirty="0" smtClean="0"/>
              <a:t>.</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44</a:t>
            </a:fld>
            <a:endParaRPr lang="en-US"/>
          </a:p>
        </p:txBody>
      </p:sp>
    </p:spTree>
    <p:extLst>
      <p:ext uri="{BB962C8B-B14F-4D97-AF65-F5344CB8AC3E}">
        <p14:creationId xmlns:p14="http://schemas.microsoft.com/office/powerpoint/2010/main" val="2683291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a:t>
            </a:r>
            <a:r>
              <a:rPr lang="en-US" baseline="0" dirty="0" smtClean="0"/>
              <a:t> a Windows Azure HPC deployment.   You have an azure front end node, and an optional head node, that hosts the Windows Azure </a:t>
            </a:r>
            <a:r>
              <a:rPr lang="en-US" baseline="0" dirty="0" err="1" smtClean="0"/>
              <a:t>scheuder</a:t>
            </a:r>
            <a:r>
              <a:rPr lang="en-US" baseline="0" dirty="0" smtClean="0"/>
              <a:t>.  You can have as many compute node as you like.   There’s also a </a:t>
            </a:r>
            <a:r>
              <a:rPr lang="en-US" baseline="0" dirty="0" err="1" smtClean="0"/>
              <a:t>sql</a:t>
            </a:r>
            <a:r>
              <a:rPr lang="en-US" baseline="0" dirty="0" smtClean="0"/>
              <a:t> azure database that gets deployed to keep track of information about the cluster.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45</a:t>
            </a:fld>
            <a:endParaRPr lang="en-US" dirty="0"/>
          </a:p>
        </p:txBody>
      </p:sp>
    </p:spTree>
    <p:extLst>
      <p:ext uri="{BB962C8B-B14F-4D97-AF65-F5344CB8AC3E}">
        <p14:creationId xmlns:p14="http://schemas.microsoft.com/office/powerpoint/2010/main" val="2580589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http://blogs.msdn.com/b/hpctrekker/archive/2013/04/09/data-science-in-a-box-using-ipython-creating-a-linux-vm-on-windows-azure-1-4.aspx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1216891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912194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2624419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253977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213050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65911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537300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740" indent="-236740" defTabSz="946923">
              <a:lnSpc>
                <a:spcPct val="90000"/>
              </a:lnSpc>
              <a:spcBef>
                <a:spcPct val="20000"/>
              </a:spcBef>
              <a:buFont typeface="Arial" pitchFamily="34" charset="0"/>
              <a:buChar char="•"/>
              <a:defRPr/>
            </a:pPr>
            <a:r>
              <a:rPr lang="en-US" dirty="0">
                <a:solidFill>
                  <a:schemeClr val="bg1"/>
                </a:solidFill>
                <a:latin typeface="Segoe UI Light" pitchFamily="34" charset="0"/>
              </a:rPr>
              <a:t>Evapotranspiration (ET) is the release of water to the atmosphere by evaporation from open water bodies and transpiration, or evaporation through plant membranes, by plants. </a:t>
            </a:r>
          </a:p>
          <a:p>
            <a:pPr marL="236740" indent="-236740" defTabSz="946923">
              <a:lnSpc>
                <a:spcPct val="90000"/>
              </a:lnSpc>
              <a:spcBef>
                <a:spcPts val="1864"/>
              </a:spcBef>
              <a:buFont typeface="Arial" pitchFamily="34" charset="0"/>
              <a:buChar char="•"/>
              <a:defRPr/>
            </a:pPr>
            <a:r>
              <a:rPr lang="en-US" dirty="0">
                <a:solidFill>
                  <a:schemeClr val="bg1"/>
                </a:solidFill>
                <a:latin typeface="Segoe UI Light" pitchFamily="34" charset="0"/>
              </a:rPr>
              <a:t>Climate change isn’t just about a change in temperature, it’s also about a change in the water balance and hence water supply which is critical to human activity. </a:t>
            </a:r>
          </a:p>
          <a:p>
            <a:endParaRPr lang="en-US" dirty="0"/>
          </a:p>
        </p:txBody>
      </p:sp>
      <p:sp>
        <p:nvSpPr>
          <p:cNvPr id="4" name="Slide Number Placeholder 3"/>
          <p:cNvSpPr>
            <a:spLocks noGrp="1"/>
          </p:cNvSpPr>
          <p:nvPr>
            <p:ph type="sldNum" sz="quarter" idx="10"/>
          </p:nvPr>
        </p:nvSpPr>
        <p:spPr/>
        <p:txBody>
          <a:bodyPr/>
          <a:lstStyle/>
          <a:p>
            <a:fld id="{D2B0B25B-F00A-41A0-A21F-A7B3CE584206}" type="slidenum">
              <a:rPr lang="en-US" smtClean="0"/>
              <a:t>56</a:t>
            </a:fld>
            <a:endParaRPr lang="en-US"/>
          </a:p>
        </p:txBody>
      </p:sp>
    </p:spTree>
    <p:extLst>
      <p:ext uri="{BB962C8B-B14F-4D97-AF65-F5344CB8AC3E}">
        <p14:creationId xmlns:p14="http://schemas.microsoft.com/office/powerpoint/2010/main" val="3761488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59</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60</a:t>
            </a:fld>
            <a:endParaRPr lang="en-US" dirty="0"/>
          </a:p>
        </p:txBody>
      </p:sp>
    </p:spTree>
    <p:extLst>
      <p:ext uri="{BB962C8B-B14F-4D97-AF65-F5344CB8AC3E}">
        <p14:creationId xmlns:p14="http://schemas.microsoft.com/office/powerpoint/2010/main" val="363738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Set</a:t>
            </a:r>
            <a:r>
              <a:rPr lang="en-US" sz="1600" kern="1200" baseline="0" dirty="0" smtClean="0">
                <a:solidFill>
                  <a:schemeClr val="tx1"/>
                </a:solidFill>
                <a:effectLst/>
                <a:latin typeface="Segoe UI" pitchFamily="34" charset="0"/>
                <a:ea typeface="+mn-ea"/>
                <a:cs typeface="+mn-cs"/>
              </a:rPr>
              <a:t> up the problem: Devices, social network are causing an explosion of data.   1.8 </a:t>
            </a:r>
            <a:r>
              <a:rPr lang="en-US" sz="1600" kern="1200" baseline="0" dirty="0" err="1" smtClean="0">
                <a:solidFill>
                  <a:schemeClr val="tx1"/>
                </a:solidFill>
                <a:effectLst/>
                <a:latin typeface="Segoe UI" pitchFamily="34" charset="0"/>
                <a:ea typeface="+mn-ea"/>
                <a:cs typeface="+mn-cs"/>
              </a:rPr>
              <a:t>Zbytes</a:t>
            </a:r>
            <a:r>
              <a:rPr lang="en-US" sz="1600" kern="1200" baseline="0" dirty="0" smtClean="0">
                <a:solidFill>
                  <a:schemeClr val="tx1"/>
                </a:solidFill>
                <a:effectLst/>
                <a:latin typeface="Segoe UI" pitchFamily="34" charset="0"/>
                <a:ea typeface="+mn-ea"/>
                <a:cs typeface="+mn-cs"/>
              </a:rPr>
              <a:t> last year and in 2 years we will have 7.8 </a:t>
            </a:r>
            <a:r>
              <a:rPr lang="en-US" sz="1600" kern="1200" baseline="0" dirty="0" err="1" smtClean="0">
                <a:solidFill>
                  <a:schemeClr val="tx1"/>
                </a:solidFill>
                <a:effectLst/>
                <a:latin typeface="Segoe UI" pitchFamily="34" charset="0"/>
                <a:ea typeface="+mn-ea"/>
                <a:cs typeface="+mn-cs"/>
              </a:rPr>
              <a:t>Zbyte</a:t>
            </a:r>
            <a:r>
              <a:rPr lang="en-US" sz="1600" kern="1200" baseline="0" dirty="0" smtClean="0">
                <a:solidFill>
                  <a:schemeClr val="tx1"/>
                </a:solidFill>
                <a:effectLst/>
                <a:latin typeface="Segoe UI" pitchFamily="34" charset="0"/>
                <a:ea typeface="+mn-ea"/>
                <a:cs typeface="+mn-cs"/>
              </a:rPr>
              <a:t> worth of data being created each year.</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New</a:t>
            </a:r>
            <a:r>
              <a:rPr lang="en-US" sz="1600" kern="1200" baseline="0" dirty="0" smtClean="0">
                <a:solidFill>
                  <a:schemeClr val="tx1"/>
                </a:solidFill>
                <a:effectLst/>
                <a:latin typeface="Segoe UI" pitchFamily="34" charset="0"/>
                <a:ea typeface="+mn-ea"/>
                <a:cs typeface="+mn-cs"/>
              </a:rPr>
              <a:t> devices and use scenarios are creating more data than ever.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Cheaper Storage</a:t>
            </a:r>
            <a:r>
              <a:rPr lang="en-US" sz="1600" kern="1200" baseline="0" dirty="0" smtClean="0">
                <a:solidFill>
                  <a:schemeClr val="tx1"/>
                </a:solidFill>
                <a:effectLst/>
                <a:latin typeface="Segoe UI" pitchFamily="34" charset="0"/>
                <a:ea typeface="+mn-ea"/>
                <a:cs typeface="+mn-cs"/>
              </a:rPr>
              <a:t> and compute makes it possible to process some of the data, thus “big data” tools and industry have been created.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p>
          <a:p>
            <a:endParaRPr lang="en-US" sz="1600" b="1"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These</a:t>
            </a:r>
            <a:r>
              <a:rPr lang="en-US" sz="1600" b="1" kern="1200" baseline="0" dirty="0" smtClean="0">
                <a:solidFill>
                  <a:schemeClr val="tx1"/>
                </a:solidFill>
                <a:effectLst/>
                <a:latin typeface="Segoe UI" pitchFamily="34" charset="0"/>
                <a:ea typeface="+mn-ea"/>
                <a:cs typeface="+mn-cs"/>
              </a:rPr>
              <a:t> are the trends  that are</a:t>
            </a:r>
            <a:r>
              <a:rPr lang="en-US" sz="1600" b="0" kern="1200" baseline="0" dirty="0" smtClean="0">
                <a:solidFill>
                  <a:schemeClr val="tx1"/>
                </a:solidFill>
                <a:effectLst/>
                <a:latin typeface="Segoe UI" pitchFamily="34" charset="0"/>
                <a:ea typeface="+mn-ea"/>
                <a:cs typeface="+mn-cs"/>
              </a:rPr>
              <a:t> triggering the big data revolution.  Most of us are already familiar with them, however we need to take another look at them from new perspectives.  Almost everyone here has one or more mobile devices, the world currently has 5.5 billion devices which reaches 70% of the world’s population.  Social Network, such as Facebook and twitter, have more than 2 billion users and are growing fast, we will reach 7.2 </a:t>
            </a:r>
            <a:r>
              <a:rPr lang="en-US" sz="1600" b="0" kern="1200" baseline="0" dirty="0" err="1" smtClean="0">
                <a:solidFill>
                  <a:schemeClr val="tx1"/>
                </a:solidFill>
                <a:effectLst/>
                <a:latin typeface="Segoe UI" pitchFamily="34" charset="0"/>
                <a:ea typeface="+mn-ea"/>
                <a:cs typeface="+mn-cs"/>
              </a:rPr>
              <a:t>Zetta</a:t>
            </a:r>
            <a:r>
              <a:rPr lang="en-US" sz="1600" b="0" kern="1200" baseline="0" dirty="0" smtClean="0">
                <a:solidFill>
                  <a:schemeClr val="tx1"/>
                </a:solidFill>
                <a:effectLst/>
                <a:latin typeface="Segoe UI" pitchFamily="34" charset="0"/>
                <a:ea typeface="+mn-ea"/>
                <a:cs typeface="+mn-cs"/>
              </a:rPr>
              <a:t> bytes of information created per year by 2015.  </a:t>
            </a:r>
          </a:p>
          <a:p>
            <a:r>
              <a:rPr lang="en-US" sz="1600" b="0" kern="1200" baseline="0" dirty="0" smtClean="0">
                <a:solidFill>
                  <a:schemeClr val="tx1"/>
                </a:solidFill>
                <a:effectLst/>
                <a:latin typeface="Segoe UI" pitchFamily="34" charset="0"/>
                <a:ea typeface="+mn-ea"/>
                <a:cs typeface="+mn-cs"/>
              </a:rPr>
              <a:t>In addition to the data humans are creating, the next growth area is </a:t>
            </a:r>
            <a:r>
              <a:rPr lang="en-US" sz="1600" b="0" kern="1200" baseline="0" dirty="0" err="1" smtClean="0">
                <a:solidFill>
                  <a:schemeClr val="tx1"/>
                </a:solidFill>
                <a:effectLst/>
                <a:latin typeface="Segoe UI" pitchFamily="34" charset="0"/>
                <a:ea typeface="+mn-ea"/>
                <a:cs typeface="+mn-cs"/>
              </a:rPr>
              <a:t>sensornetworks</a:t>
            </a:r>
            <a:r>
              <a:rPr lang="en-US" sz="1600" b="0" kern="1200" baseline="0" dirty="0" smtClean="0">
                <a:solidFill>
                  <a:schemeClr val="tx1"/>
                </a:solidFill>
                <a:effectLst/>
                <a:latin typeface="Segoe UI" pitchFamily="34" charset="0"/>
                <a:ea typeface="+mn-ea"/>
                <a:cs typeface="+mn-cs"/>
              </a:rPr>
              <a:t> or “internet of </a:t>
            </a:r>
            <a:r>
              <a:rPr lang="en-US" sz="1600" b="0" kern="1200" baseline="0" dirty="0" err="1" smtClean="0">
                <a:solidFill>
                  <a:schemeClr val="tx1"/>
                </a:solidFill>
                <a:effectLst/>
                <a:latin typeface="Segoe UI" pitchFamily="34" charset="0"/>
                <a:ea typeface="+mn-ea"/>
                <a:cs typeface="+mn-cs"/>
              </a:rPr>
              <a:t>thigns</a:t>
            </a:r>
            <a:r>
              <a:rPr lang="en-US" sz="1600" b="0" kern="1200" baseline="0" dirty="0" smtClean="0">
                <a:solidFill>
                  <a:schemeClr val="tx1"/>
                </a:solidFill>
                <a:effectLst/>
                <a:latin typeface="Segoe UI" pitchFamily="34" charset="0"/>
                <a:ea typeface="+mn-ea"/>
                <a:cs typeface="+mn-cs"/>
              </a:rPr>
              <a:t>”, we will have more than 10 billion networked sensors in the very near future.  </a:t>
            </a:r>
          </a:p>
          <a:p>
            <a:r>
              <a:rPr lang="en-US" sz="1600" b="0" kern="1200" baseline="0" dirty="0" smtClean="0">
                <a:solidFill>
                  <a:schemeClr val="tx1"/>
                </a:solidFill>
                <a:effectLst/>
                <a:latin typeface="Segoe UI" pitchFamily="34" charset="0"/>
                <a:ea typeface="+mn-ea"/>
                <a:cs typeface="+mn-cs"/>
              </a:rPr>
              <a:t>At the same time, we are seeing two other trends that are going in the opposite directions, the cost of compute and storage have gone down rapidly.   These two trends are also helping to grow the big data industry.  </a:t>
            </a:r>
          </a:p>
          <a:p>
            <a:r>
              <a:rPr lang="en-US" sz="1600" b="0" kern="1200" baseline="0" dirty="0" smtClean="0">
                <a:solidFill>
                  <a:schemeClr val="tx1"/>
                </a:solidFill>
                <a:effectLst/>
                <a:latin typeface="Segoe UI" pitchFamily="34" charset="0"/>
                <a:ea typeface="+mn-ea"/>
                <a:cs typeface="+mn-cs"/>
              </a:rPr>
              <a:t>When you see an explosive growth of data and the rapid decrease of storage prices.  There’s suddenly an opportunity to invest in big data.  In return we get not only information, insight, but also increased productivity and competitiveness.  Things we weren’t able to do before suddenly became feasible. </a:t>
            </a:r>
            <a:endParaRPr lang="en-US" sz="1600" b="1"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这场趋势推动了大数据的变革，大家都熟悉其中或者全部的趋势，但是我们需要用全新的眼光来看。大家都意识到移动设备的爆炸，每个人都有一个或者一个以上的移动设备。现在全世界的移动设备用户可能已经达到了</a:t>
            </a:r>
            <a:r>
              <a:rPr lang="en-US" sz="1600" kern="1200" dirty="0" smtClean="0">
                <a:solidFill>
                  <a:schemeClr val="tx1"/>
                </a:solidFill>
                <a:effectLst/>
                <a:latin typeface="Segoe UI" pitchFamily="34" charset="0"/>
                <a:ea typeface="+mn-ea"/>
                <a:cs typeface="+mn-cs"/>
              </a:rPr>
              <a:t>55</a:t>
            </a:r>
            <a:r>
              <a:rPr lang="zh-CN" altLang="en-US" sz="1600" kern="1200" dirty="0" smtClean="0">
                <a:solidFill>
                  <a:schemeClr val="tx1"/>
                </a:solidFill>
                <a:effectLst/>
                <a:latin typeface="Segoe UI" pitchFamily="34" charset="0"/>
                <a:ea typeface="+mn-ea"/>
                <a:cs typeface="+mn-cs"/>
              </a:rPr>
              <a:t>亿，这占了人口的</a:t>
            </a:r>
            <a:r>
              <a:rPr lang="en-US" sz="1600" kern="1200" dirty="0" smtClean="0">
                <a:solidFill>
                  <a:schemeClr val="tx1"/>
                </a:solidFill>
                <a:effectLst/>
                <a:latin typeface="Segoe UI" pitchFamily="34" charset="0"/>
                <a:ea typeface="+mn-ea"/>
                <a:cs typeface="+mn-cs"/>
              </a:rPr>
              <a:t>70</a:t>
            </a:r>
            <a:r>
              <a:rPr lang="zh-CN" altLang="en-US" sz="1600" kern="1200" dirty="0" smtClean="0">
                <a:solidFill>
                  <a:schemeClr val="tx1"/>
                </a:solidFill>
                <a:effectLst/>
                <a:latin typeface="Segoe UI" pitchFamily="34" charset="0"/>
                <a:ea typeface="+mn-ea"/>
                <a:cs typeface="+mn-cs"/>
              </a:rPr>
              <a:t>以上。社交网络，无论是</a:t>
            </a:r>
            <a:r>
              <a:rPr lang="en-US" sz="1600" kern="1200" dirty="0" smtClean="0">
                <a:solidFill>
                  <a:schemeClr val="tx1"/>
                </a:solidFill>
                <a:effectLst/>
                <a:latin typeface="Segoe UI" pitchFamily="34" charset="0"/>
                <a:ea typeface="+mn-ea"/>
                <a:cs typeface="+mn-cs"/>
              </a:rPr>
              <a:t>Facebook</a:t>
            </a:r>
            <a:r>
              <a:rPr lang="zh-CN" altLang="en-US" sz="1600" kern="1200" dirty="0" smtClean="0">
                <a:solidFill>
                  <a:schemeClr val="tx1"/>
                </a:solidFill>
                <a:effectLst/>
                <a:latin typeface="Segoe UI" pitchFamily="34" charset="0"/>
                <a:ea typeface="+mn-ea"/>
                <a:cs typeface="+mn-cs"/>
              </a:rPr>
              <a:t>还是</a:t>
            </a:r>
            <a:r>
              <a:rPr lang="en-US" sz="1600" kern="1200" dirty="0" smtClean="0">
                <a:solidFill>
                  <a:schemeClr val="tx1"/>
                </a:solidFill>
                <a:effectLst/>
                <a:latin typeface="Segoe UI" pitchFamily="34" charset="0"/>
                <a:ea typeface="+mn-ea"/>
                <a:cs typeface="+mn-cs"/>
              </a:rPr>
              <a:t>Twitter</a:t>
            </a:r>
            <a:r>
              <a:rPr lang="zh-CN" altLang="en-US" sz="1600" kern="1200" dirty="0" smtClean="0">
                <a:solidFill>
                  <a:schemeClr val="tx1"/>
                </a:solidFill>
                <a:effectLst/>
                <a:latin typeface="Segoe UI" pitchFamily="34" charset="0"/>
                <a:ea typeface="+mn-ea"/>
                <a:cs typeface="+mn-cs"/>
              </a:rPr>
              <a:t>，还是微博，用户超过了</a:t>
            </a:r>
            <a:r>
              <a:rPr lang="en-US" sz="1600" kern="1200" dirty="0" smtClean="0">
                <a:solidFill>
                  <a:schemeClr val="tx1"/>
                </a:solidFill>
                <a:effectLst/>
                <a:latin typeface="Segoe UI" pitchFamily="34" charset="0"/>
                <a:ea typeface="+mn-ea"/>
                <a:cs typeface="+mn-cs"/>
              </a:rPr>
              <a:t>20</a:t>
            </a:r>
            <a:r>
              <a:rPr lang="zh-CN" altLang="en-US" sz="1600" kern="1200" dirty="0" smtClean="0">
                <a:solidFill>
                  <a:schemeClr val="tx1"/>
                </a:solidFill>
                <a:effectLst/>
                <a:latin typeface="Segoe UI" pitchFamily="34" charset="0"/>
                <a:ea typeface="+mn-ea"/>
                <a:cs typeface="+mn-cs"/>
              </a:rPr>
              <a:t>亿，之后还会增长。这种连接性就是网络，流量数据的爆炸性增长。</a:t>
            </a:r>
            <a:r>
              <a:rPr lang="en-US" sz="1600" kern="1200" dirty="0" smtClean="0">
                <a:solidFill>
                  <a:schemeClr val="tx1"/>
                </a:solidFill>
                <a:effectLst/>
                <a:latin typeface="Segoe UI" pitchFamily="34" charset="0"/>
                <a:ea typeface="+mn-ea"/>
                <a:cs typeface="+mn-cs"/>
              </a:rPr>
              <a:t>2015</a:t>
            </a:r>
            <a:r>
              <a:rPr lang="zh-CN" altLang="en-US" sz="1600" kern="1200" dirty="0" smtClean="0">
                <a:solidFill>
                  <a:schemeClr val="tx1"/>
                </a:solidFill>
                <a:effectLst/>
                <a:latin typeface="Segoe UI" pitchFamily="34" charset="0"/>
                <a:ea typeface="+mn-ea"/>
                <a:cs typeface="+mn-cs"/>
              </a:rPr>
              <a:t>年我们预计会达到</a:t>
            </a:r>
            <a:r>
              <a:rPr lang="en-US" altLang="zh-CN" sz="1600" kern="1200" baseline="0" dirty="0" smtClean="0">
                <a:solidFill>
                  <a:schemeClr val="tx1"/>
                </a:solidFill>
                <a:effectLst/>
                <a:latin typeface="Segoe UI" pitchFamily="34" charset="0"/>
                <a:ea typeface="+mn-ea"/>
                <a:cs typeface="+mn-cs"/>
              </a:rPr>
              <a:t> 7.2</a:t>
            </a:r>
            <a:r>
              <a:rPr lang="zh-CN" altLang="en-US" sz="1600" kern="1200" dirty="0" smtClean="0">
                <a:solidFill>
                  <a:schemeClr val="tx1"/>
                </a:solidFill>
                <a:effectLst/>
                <a:latin typeface="Segoe UI" pitchFamily="34" charset="0"/>
                <a:ea typeface="+mn-ea"/>
                <a:cs typeface="+mn-cs"/>
              </a:rPr>
              <a:t>十的</a:t>
            </a:r>
            <a:r>
              <a:rPr lang="en-US" sz="1600" kern="1200" dirty="0" smtClean="0">
                <a:solidFill>
                  <a:schemeClr val="tx1"/>
                </a:solidFill>
                <a:effectLst/>
                <a:latin typeface="Segoe UI" pitchFamily="34" charset="0"/>
                <a:ea typeface="+mn-ea"/>
                <a:cs typeface="+mn-cs"/>
              </a:rPr>
              <a:t>21</a:t>
            </a:r>
            <a:r>
              <a:rPr lang="zh-CN" altLang="en-US" sz="1600" kern="1200" dirty="0" smtClean="0">
                <a:solidFill>
                  <a:schemeClr val="tx1"/>
                </a:solidFill>
                <a:effectLst/>
                <a:latin typeface="Segoe UI" pitchFamily="34" charset="0"/>
                <a:ea typeface="+mn-ea"/>
                <a:cs typeface="+mn-cs"/>
              </a:rPr>
              <a:t>次方。在几年之内这个数据会呈爆炸性的增长。</a:t>
            </a:r>
            <a:endParaRPr lang="en-US" sz="1600" kern="1200" dirty="0" smtClean="0">
              <a:solidFill>
                <a:schemeClr val="tx1"/>
              </a:solidFill>
              <a:effectLst/>
              <a:latin typeface="Segoe UI" pitchFamily="34" charset="0"/>
              <a:ea typeface="+mn-ea"/>
              <a:cs typeface="+mn-cs"/>
            </a:endParaRPr>
          </a:p>
          <a:p>
            <a:r>
              <a:rPr lang="en-US" sz="1600" kern="1200" dirty="0" smtClean="0">
                <a:solidFill>
                  <a:schemeClr val="tx1"/>
                </a:solidFill>
                <a:effectLst/>
                <a:latin typeface="Segoe UI" pitchFamily="34" charset="0"/>
                <a:ea typeface="+mn-ea"/>
                <a:cs typeface="+mn-cs"/>
              </a:rPr>
              <a:t>    </a:t>
            </a:r>
            <a:r>
              <a:rPr lang="zh-CN" altLang="en-US" sz="1600" kern="1200" dirty="0" smtClean="0">
                <a:solidFill>
                  <a:schemeClr val="tx1"/>
                </a:solidFill>
                <a:effectLst/>
                <a:latin typeface="Segoe UI" pitchFamily="34" charset="0"/>
                <a:ea typeface="+mn-ea"/>
                <a:cs typeface="+mn-cs"/>
              </a:rPr>
              <a:t>这不仅仅关乎到网络用户，还关乎到传感器，我们预计会有</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亿的传感器连到网络上，这一切都为我们带来了大数据的新变革。</a:t>
            </a:r>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同时另外两种技术趋势也有通过作用，价格低廉的计算，我们可以花不到</a:t>
            </a:r>
            <a:r>
              <a:rPr lang="en-US" sz="1600" kern="1200" dirty="0" smtClean="0">
                <a:solidFill>
                  <a:schemeClr val="tx1"/>
                </a:solidFill>
                <a:effectLst/>
                <a:latin typeface="Segoe UI" pitchFamily="34" charset="0"/>
                <a:ea typeface="+mn-ea"/>
                <a:cs typeface="+mn-cs"/>
              </a:rPr>
              <a:t>100</a:t>
            </a:r>
            <a:r>
              <a:rPr lang="zh-CN" altLang="en-US" sz="1600" kern="1200" dirty="0" smtClean="0">
                <a:solidFill>
                  <a:schemeClr val="tx1"/>
                </a:solidFill>
                <a:effectLst/>
                <a:latin typeface="Segoe UI" pitchFamily="34" charset="0"/>
                <a:ea typeface="+mn-ea"/>
                <a:cs typeface="+mn-cs"/>
              </a:rPr>
              <a:t>美元就可以买到</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个</a:t>
            </a:r>
            <a:r>
              <a:rPr lang="en-US" sz="1600" kern="1200" dirty="0" smtClean="0">
                <a:solidFill>
                  <a:schemeClr val="tx1"/>
                </a:solidFill>
                <a:effectLst/>
                <a:latin typeface="Segoe UI" pitchFamily="34" charset="0"/>
                <a:ea typeface="+mn-ea"/>
                <a:cs typeface="+mn-cs"/>
              </a:rPr>
              <a:t>T</a:t>
            </a:r>
            <a:r>
              <a:rPr lang="zh-CN" altLang="en-US" sz="1600" kern="1200" dirty="0" smtClean="0">
                <a:solidFill>
                  <a:schemeClr val="tx1"/>
                </a:solidFill>
                <a:effectLst/>
                <a:latin typeface="Segoe UI" pitchFamily="34" charset="0"/>
                <a:ea typeface="+mn-ea"/>
                <a:cs typeface="+mn-cs"/>
              </a:rPr>
              <a:t>的存储，只是十年前的</a:t>
            </a:r>
            <a:r>
              <a:rPr lang="en-US" sz="1600" kern="1200" dirty="0" smtClean="0">
                <a:solidFill>
                  <a:schemeClr val="tx1"/>
                </a:solidFill>
                <a:effectLst/>
                <a:latin typeface="Segoe UI" pitchFamily="34" charset="0"/>
                <a:ea typeface="+mn-ea"/>
                <a:cs typeface="+mn-cs"/>
              </a:rPr>
              <a:t>1%</a:t>
            </a:r>
            <a:r>
              <a:rPr lang="zh-CN" altLang="en-US" sz="1600" kern="1200" dirty="0" smtClean="0">
                <a:solidFill>
                  <a:schemeClr val="tx1"/>
                </a:solidFill>
                <a:effectLst/>
                <a:latin typeface="Segoe UI" pitchFamily="34" charset="0"/>
                <a:ea typeface="+mn-ea"/>
                <a:cs typeface="+mn-cs"/>
              </a:rPr>
              <a:t>。价格低廉的存储和计算是大数据的推动力。</a:t>
            </a:r>
            <a:endParaRPr lang="en-US" altLang="zh-CN" sz="1600" kern="1200" dirty="0" smtClean="0">
              <a:solidFill>
                <a:schemeClr val="tx1"/>
              </a:solidFill>
              <a:effectLst/>
              <a:latin typeface="Segoe UI" pitchFamily="34" charset="0"/>
              <a:ea typeface="+mn-ea"/>
              <a:cs typeface="+mn-cs"/>
            </a:endParaRPr>
          </a:p>
          <a:p>
            <a:endParaRPr lang="en-US" sz="1600" kern="1200" dirty="0" smtClean="0">
              <a:solidFill>
                <a:schemeClr val="tx1"/>
              </a:solidFill>
              <a:effectLst/>
              <a:latin typeface="Segoe UI" pitchFamily="34" charset="0"/>
              <a:ea typeface="+mn-ea"/>
              <a:cs typeface="+mn-cs"/>
            </a:endParaRPr>
          </a:p>
          <a:p>
            <a:r>
              <a:rPr lang="zh-CN" altLang="en-US" sz="1600" kern="1200" dirty="0" smtClean="0">
                <a:solidFill>
                  <a:schemeClr val="tx1"/>
                </a:solidFill>
                <a:effectLst/>
                <a:latin typeface="Segoe UI" pitchFamily="34" charset="0"/>
                <a:ea typeface="+mn-ea"/>
                <a:cs typeface="+mn-cs"/>
              </a:rPr>
              <a:t>当你看到数据量上涨，然后存储和计算代价在降。我们在上商言商</a:t>
            </a:r>
            <a:r>
              <a:rPr lang="zh-CN" altLang="en-US" sz="1600" kern="1200" baseline="0" dirty="0" smtClean="0">
                <a:solidFill>
                  <a:schemeClr val="tx1"/>
                </a:solidFill>
                <a:effectLst/>
                <a:latin typeface="Segoe UI" pitchFamily="34" charset="0"/>
                <a:ea typeface="+mn-ea"/>
                <a:cs typeface="+mn-cs"/>
              </a:rPr>
              <a:t> </a:t>
            </a:r>
            <a:r>
              <a:rPr lang="en-US" altLang="zh-CN" sz="1600" kern="1200" baseline="0" dirty="0" smtClean="0">
                <a:solidFill>
                  <a:schemeClr val="tx1"/>
                </a:solidFill>
                <a:effectLst/>
                <a:latin typeface="Segoe UI" pitchFamily="34" charset="0"/>
                <a:ea typeface="+mn-ea"/>
                <a:cs typeface="+mn-cs"/>
              </a:rPr>
              <a:t>– </a:t>
            </a:r>
            <a:r>
              <a:rPr lang="zh-CN" altLang="en-US" sz="1600" kern="1200" baseline="0" dirty="0" smtClean="0">
                <a:solidFill>
                  <a:schemeClr val="tx1"/>
                </a:solidFill>
                <a:effectLst/>
                <a:latin typeface="Segoe UI" pitchFamily="34" charset="0"/>
                <a:ea typeface="+mn-ea"/>
                <a:cs typeface="+mn-cs"/>
              </a:rPr>
              <a:t>我在大数据上的投入，是为了换回新的信息、洞见和生产力。我的投入回报比是什么？　</a:t>
            </a:r>
            <a:endParaRPr lang="en-US" altLang="zh-CN" sz="1600" kern="1200" baseline="0" dirty="0" smtClean="0">
              <a:solidFill>
                <a:schemeClr val="tx1"/>
              </a:solidFill>
              <a:effectLst/>
              <a:latin typeface="Segoe UI" pitchFamily="34" charset="0"/>
              <a:ea typeface="+mn-ea"/>
              <a:cs typeface="+mn-cs"/>
            </a:endParaRPr>
          </a:p>
          <a:p>
            <a:r>
              <a:rPr lang="zh-CN" altLang="en-US" sz="1600" kern="1200" baseline="0" dirty="0" smtClean="0">
                <a:solidFill>
                  <a:schemeClr val="tx1"/>
                </a:solidFill>
                <a:effectLst/>
                <a:latin typeface="Segoe UI" pitchFamily="34" charset="0"/>
                <a:ea typeface="+mn-ea"/>
                <a:cs typeface="+mn-cs"/>
              </a:rPr>
              <a:t>大数据时代的第一声号角就是宣告，随着高科技不断的创新，使得计算和存储都跌倒了白菜价格，还有云存储、云计算技术继续减低成本，我们从海量信息获取的信息量的价值和超过我们的投入了</a:t>
            </a:r>
            <a:endParaRPr lang="en-US" altLang="zh-CN"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5BCC1A05-2D65-4971-B6B4-E191306B3EF6}" type="slidenum">
              <a:rPr lang="zh-CN" altLang="en-US" smtClean="0"/>
              <a:t>5</a:t>
            </a:fld>
            <a:endParaRPr lang="zh-CN" altLang="en-US"/>
          </a:p>
        </p:txBody>
      </p:sp>
    </p:spTree>
    <p:extLst>
      <p:ext uri="{BB962C8B-B14F-4D97-AF65-F5344CB8AC3E}">
        <p14:creationId xmlns:p14="http://schemas.microsoft.com/office/powerpoint/2010/main" val="1896593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114886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31628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Store</a:t>
            </a:r>
            <a:r>
              <a:rPr lang="en-US" sz="1600" kern="1200" baseline="0" dirty="0" smtClean="0">
                <a:solidFill>
                  <a:schemeClr val="tx1"/>
                </a:solidFill>
                <a:effectLst/>
                <a:latin typeface="Segoe UI" pitchFamily="34" charset="0"/>
                <a:ea typeface="+mn-ea"/>
                <a:cs typeface="+mn-cs"/>
              </a:rPr>
              <a:t> and analyze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Store</a:t>
            </a:r>
            <a:r>
              <a:rPr lang="en-US" sz="1600" kern="1200" baseline="0" dirty="0" smtClean="0">
                <a:solidFill>
                  <a:schemeClr val="tx1"/>
                </a:solidFill>
                <a:effectLst/>
                <a:latin typeface="Segoe UI" pitchFamily="34" charset="0"/>
                <a:ea typeface="+mn-ea"/>
                <a:cs typeface="+mn-cs"/>
              </a:rPr>
              <a:t> and  log files that are traditionally thrown away after ETL.</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Additional analysis is run on the raw log files.</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29493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645977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6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7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70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2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4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7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9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2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88825" cy="6857193"/>
          </a:xfrm>
          <a:prstGeom prst="rect">
            <a:avLst/>
          </a:prstGeom>
        </p:spPr>
      </p:pic>
      <p:sp>
        <p:nvSpPr>
          <p:cNvPr id="2" name="标题 1"/>
          <p:cNvSpPr>
            <a:spLocks noGrp="1"/>
          </p:cNvSpPr>
          <p:nvPr>
            <p:ph type="title"/>
          </p:nvPr>
        </p:nvSpPr>
        <p:spPr>
          <a:xfrm>
            <a:off x="2734914" y="0"/>
            <a:ext cx="9310609"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31258" y="1988841"/>
            <a:ext cx="10969943" cy="2100575"/>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432636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6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8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5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28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7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0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4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2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4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7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2"/>
            <a:ext cx="11652805"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6699491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88825" cy="6857193"/>
          </a:xfrm>
          <a:prstGeom prst="rect">
            <a:avLst/>
          </a:prstGeom>
        </p:spPr>
      </p:pic>
      <p:sp>
        <p:nvSpPr>
          <p:cNvPr id="2" name="标题 1"/>
          <p:cNvSpPr>
            <a:spLocks noGrp="1"/>
          </p:cNvSpPr>
          <p:nvPr>
            <p:ph type="title"/>
          </p:nvPr>
        </p:nvSpPr>
        <p:spPr>
          <a:xfrm>
            <a:off x="2638929" y="5139"/>
            <a:ext cx="9310609" cy="747897"/>
          </a:xfrm>
        </p:spPr>
        <p:txBody>
          <a:bodyPr/>
          <a:lstStyle>
            <a:lvl1pPr>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609441" y="2372884"/>
            <a:ext cx="10969943" cy="2000548"/>
          </a:xfrm>
        </p:spPr>
        <p:txBody>
          <a:bodyPr/>
          <a:lstStyle>
            <a:lvl1pPr>
              <a:defRPr>
                <a:solidFill>
                  <a:schemeClr val="tx1">
                    <a:lumMod val="65000"/>
                    <a:lumOff val="35000"/>
                  </a:schemeClr>
                </a:solidFill>
                <a:latin typeface="微软雅黑" pitchFamily="34" charset="-122"/>
                <a:ea typeface="微软雅黑" pitchFamily="34" charset="-122"/>
              </a:defRPr>
            </a:lvl1pPr>
            <a:lvl2pPr>
              <a:defRPr>
                <a:solidFill>
                  <a:schemeClr val="tx1">
                    <a:lumMod val="65000"/>
                    <a:lumOff val="35000"/>
                  </a:schemeClr>
                </a:solidFill>
                <a:latin typeface="微软雅黑" pitchFamily="34" charset="-122"/>
                <a:ea typeface="微软雅黑" pitchFamily="34" charset="-122"/>
              </a:defRPr>
            </a:lvl2pPr>
            <a:lvl3pPr>
              <a:defRPr>
                <a:solidFill>
                  <a:schemeClr val="tx1">
                    <a:lumMod val="65000"/>
                    <a:lumOff val="35000"/>
                  </a:schemeClr>
                </a:solidFill>
                <a:latin typeface="微软雅黑" pitchFamily="34" charset="-122"/>
                <a:ea typeface="微软雅黑" pitchFamily="34" charset="-122"/>
              </a:defRPr>
            </a:lvl3pPr>
            <a:lvl4pPr>
              <a:defRPr>
                <a:solidFill>
                  <a:schemeClr val="tx1">
                    <a:lumMod val="65000"/>
                    <a:lumOff val="35000"/>
                  </a:schemeClr>
                </a:solidFill>
                <a:latin typeface="微软雅黑" pitchFamily="34" charset="-122"/>
                <a:ea typeface="微软雅黑" pitchFamily="34" charset="-122"/>
              </a:defRPr>
            </a:lvl4pPr>
            <a:lvl5pPr>
              <a:defRPr>
                <a:solidFill>
                  <a:schemeClr val="tx1">
                    <a:lumMod val="65000"/>
                    <a:lumOff val="3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5290495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04761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1162049"/>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48231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ll Blue - Content Heavy Slides">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715962"/>
          </a:xfrm>
          <a:prstGeom prst="rect">
            <a:avLst/>
          </a:prstGeom>
        </p:spPr>
        <p:txBody>
          <a:bodyPr anchor="b">
            <a:noAutofit/>
          </a:bodyPr>
          <a:lstStyle>
            <a:lvl1pPr algn="l" defTabSz="914038" rtl="0" eaLnBrk="1" latinLnBrk="0" hangingPunct="1">
              <a:spcBef>
                <a:spcPct val="0"/>
              </a:spcBef>
              <a:buNone/>
              <a:defRPr lang="en-US" sz="3599" b="0" kern="1200">
                <a:solidFill>
                  <a:schemeClr val="tx1"/>
                </a:solidFill>
                <a:effectLst>
                  <a:outerShdw blurRad="38100" dist="38100" dir="2700000" algn="tl">
                    <a:srgbClr val="000000">
                      <a:alpha val="43137"/>
                    </a:srgbClr>
                  </a:outerShdw>
                </a:effectLst>
                <a:latin typeface="Segoe"/>
                <a:ea typeface="+mj-ea"/>
                <a:cs typeface="+mj-cs"/>
              </a:defRPr>
            </a:lvl1pPr>
          </a:lstStyle>
          <a:p>
            <a:r>
              <a:rPr lang="en-US" smtClean="0"/>
              <a:t>Click to edit Master title style</a:t>
            </a:r>
            <a:endParaRPr lang="en-US"/>
          </a:p>
        </p:txBody>
      </p:sp>
    </p:spTree>
    <p:extLst>
      <p:ext uri="{BB962C8B-B14F-4D97-AF65-F5344CB8AC3E}">
        <p14:creationId xmlns:p14="http://schemas.microsoft.com/office/powerpoint/2010/main" val="3626469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2343159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1162049"/>
          </a:xfrm>
          <a:noFill/>
        </p:spPr>
        <p:txBody>
          <a:bodyPr tIns="91440" bIns="91440" anchor="t" anchorCtr="0"/>
          <a:lstStyle>
            <a:lvl1pPr>
              <a:defRPr sz="7057"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6"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68188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858394"/>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069599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17942"/>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17942"/>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3041"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1784371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352"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00529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13740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0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2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5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ags" Target="../tags/tag7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vmlDrawing" Target="../drawings/vmlDrawing20.v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image" Target="../media/image2.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theme" Target="../theme/theme3.xml"/><Relationship Id="rId30" Type="http://schemas.openxmlformats.org/officeDocument/2006/relationships/oleObject" Target="../embeddings/oleObject20.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1"/>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37"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2"/>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3"/>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4"/>
            </p:custDataLst>
          </p:nvPr>
        </p:nvPicPr>
        <p:blipFill>
          <a:blip r:embed="rId27" cstate="print">
            <a:duotone>
              <a:prstClr val="black"/>
              <a:schemeClr val="tx2">
                <a:tint val="45000"/>
                <a:satMod val="400000"/>
              </a:schemeClr>
            </a:duotone>
            <a:extLst>
              <a:ext uri="{BEBA8EAE-BF5A-486C-A8C5-ECC9F3942E4B}">
                <a14:imgProps xmlns:a14="http://schemas.microsoft.com/office/drawing/2010/main">
                  <a14:imgLayer r:embed="rId2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7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4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9"/>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35" name="think-cell Slide" r:id="rId30" imgW="270" imgH="270" progId="TCLayout.ActiveDocument.1">
                  <p:embed/>
                </p:oleObj>
              </mc:Choice>
              <mc:Fallback>
                <p:oleObj name="think-cell Slide" r:id="rId30" imgW="270" imgH="270" progId="TCLayout.ActiveDocument.1">
                  <p:embed/>
                  <p:pic>
                    <p:nvPicPr>
                      <p:cNvPr id="0" name=""/>
                      <p:cNvPicPr/>
                      <p:nvPr/>
                    </p:nvPicPr>
                    <p:blipFill>
                      <a:blip r:embed="rId31"/>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74"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09.xml"/><Relationship Id="rId7" Type="http://schemas.openxmlformats.org/officeDocument/2006/relationships/notesSlide" Target="../notesSlides/notesSlide14.xml"/><Relationship Id="rId2" Type="http://schemas.openxmlformats.org/officeDocument/2006/relationships/tags" Target="../tags/tag108.xml"/><Relationship Id="rId1" Type="http://schemas.openxmlformats.org/officeDocument/2006/relationships/vmlDrawing" Target="../drawings/vmlDrawing36.vml"/><Relationship Id="rId6" Type="http://schemas.openxmlformats.org/officeDocument/2006/relationships/slideLayout" Target="../slideLayouts/slideLayout25.xml"/><Relationship Id="rId11" Type="http://schemas.openxmlformats.org/officeDocument/2006/relationships/image" Target="../media/image2.emf"/><Relationship Id="rId5" Type="http://schemas.openxmlformats.org/officeDocument/2006/relationships/tags" Target="../tags/tag111.xml"/><Relationship Id="rId10" Type="http://schemas.openxmlformats.org/officeDocument/2006/relationships/oleObject" Target="../embeddings/oleObject36.bin"/><Relationship Id="rId4" Type="http://schemas.openxmlformats.org/officeDocument/2006/relationships/tags" Target="../tags/tag110.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18" Type="http://schemas.openxmlformats.org/officeDocument/2006/relationships/image" Target="../media/image37.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image" Target="../media/image2.emf"/><Relationship Id="rId2" Type="http://schemas.openxmlformats.org/officeDocument/2006/relationships/tags" Target="../tags/tag112.xml"/><Relationship Id="rId16" Type="http://schemas.openxmlformats.org/officeDocument/2006/relationships/oleObject" Target="../embeddings/oleObject37.bin"/><Relationship Id="rId1" Type="http://schemas.openxmlformats.org/officeDocument/2006/relationships/vmlDrawing" Target="../drawings/vmlDrawing37.v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notesSlide" Target="../notesSlides/notesSlide21.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25.xml"/><Relationship Id="rId1" Type="http://schemas.openxmlformats.org/officeDocument/2006/relationships/tags" Target="../tags/tag124.xml"/><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38.png"/><Relationship Id="rId5" Type="http://schemas.openxmlformats.org/officeDocument/2006/relationships/notesSlide" Target="../notesSlides/notesSlide23.xml"/><Relationship Id="rId4"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30.xml"/><Relationship Id="rId7" Type="http://schemas.openxmlformats.org/officeDocument/2006/relationships/image" Target="../media/image2.emf"/><Relationship Id="rId2" Type="http://schemas.openxmlformats.org/officeDocument/2006/relationships/tags" Target="../tags/tag129.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24.xml"/><Relationship Id="rId4" Type="http://schemas.openxmlformats.org/officeDocument/2006/relationships/slideLayout" Target="../slideLayouts/slideLayout25.xml"/><Relationship Id="rId9" Type="http://schemas.microsoft.com/office/2007/relationships/hdphoto" Target="../media/hdphoto9.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hyperlink" Target="http://www.google.com/url?sa=t&amp;rct=j&amp;q=&amp;esrc=s&amp;source=web&amp;cd=2&amp;cad=rja&amp;ved=0CDwQFjAB&amp;url=http://www.cs.berkeley.edu/~matei/talks/2012/hadoop_summit_spark.pptx&amp;ei=jFT-UOnHDaaOiALYvIDgAw&amp;usg=AFQjCNEq8-rcFnqNI2_0bVGq0sLDYPjk6Q&amp;si" TargetMode="Externa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6.xml"/><Relationship Id="rId6" Type="http://schemas.microsoft.com/office/2007/relationships/hdphoto" Target="../media/hdphoto12.wdp"/><Relationship Id="rId5" Type="http://schemas.microsoft.com/office/2007/relationships/hdphoto" Target="../media/hdphoto11.wdp"/><Relationship Id="rId4" Type="http://schemas.microsoft.com/office/2007/relationships/hdphoto" Target="../media/hdphoto10.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hyperlink" Target="http://weatherservice.cloudapp.net/" TargetMode="External"/><Relationship Id="rId4" Type="http://schemas.openxmlformats.org/officeDocument/2006/relationships/hyperlink" Target="http://aka.ms/oljnt2"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weatherservice.cloudapp.net/"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slideLayout" Target="../slideLayouts/slideLayout25.xml"/><Relationship Id="rId18" Type="http://schemas.openxmlformats.org/officeDocument/2006/relationships/image" Target="../media/image49.emf"/><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image" Target="../media/image48.png"/><Relationship Id="rId2" Type="http://schemas.openxmlformats.org/officeDocument/2006/relationships/tags" Target="../tags/tag131.xml"/><Relationship Id="rId16" Type="http://schemas.openxmlformats.org/officeDocument/2006/relationships/image" Target="../media/image2.emf"/><Relationship Id="rId1" Type="http://schemas.openxmlformats.org/officeDocument/2006/relationships/vmlDrawing" Target="../drawings/vmlDrawing39.v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oleObject" Target="../embeddings/oleObject39.bin"/><Relationship Id="rId10" Type="http://schemas.openxmlformats.org/officeDocument/2006/relationships/tags" Target="../tags/tag139.xml"/><Relationship Id="rId19" Type="http://schemas.openxmlformats.org/officeDocument/2006/relationships/image" Target="../media/image50.png"/><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hyperlink" Target="http://blogs.msdn.com/b/hpctrekker/archive/2013/04/09/data-science-in-a-box-using-ipython-creating-a-linux-vm-on-windows-azure-1-4.aspx"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microsoft.com/office/2007/relationships/hdphoto" Target="../media/hdphoto14.wdp"/><Relationship Id="rId5" Type="http://schemas.openxmlformats.org/officeDocument/2006/relationships/image" Target="../media/image57.png"/><Relationship Id="rId4" Type="http://schemas.microsoft.com/office/2007/relationships/hdphoto" Target="../media/hdphoto13.wdp"/></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61.jpeg"/><Relationship Id="rId5" Type="http://schemas.openxmlformats.org/officeDocument/2006/relationships/hyperlink" Target="http://www.atmos.uiuc.edu/earths_atmosphere/images/water_cycle/hydrologic_cycle2.jpg" TargetMode="External"/><Relationship Id="rId4" Type="http://schemas.openxmlformats.org/officeDocument/2006/relationships/image" Target="../media/image60.tiff"/></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8" Type="http://schemas.openxmlformats.org/officeDocument/2006/relationships/hyperlink" Target="http://www.paratools.com/Azure/WRF" TargetMode="External"/><Relationship Id="rId3" Type="http://schemas.openxmlformats.org/officeDocument/2006/relationships/hyperlink" Target="http://www.paratools.com/Azure/HowToRDC#Open_a_Remote_Desktop_Connection_to_a_Role_Instance" TargetMode="External"/><Relationship Id="rId7" Type="http://schemas.openxmlformats.org/officeDocument/2006/relationships/hyperlink" Target="http://www.paratools.com/Azure/POP" TargetMode="External"/><Relationship Id="rId2" Type="http://schemas.openxmlformats.org/officeDocument/2006/relationships/hyperlink" Target="http://www.paratools.com/Azure/HowToHPCScheduler" TargetMode="External"/><Relationship Id="rId1" Type="http://schemas.openxmlformats.org/officeDocument/2006/relationships/slideLayout" Target="../slideLayouts/slideLayout21.xml"/><Relationship Id="rId6" Type="http://schemas.openxmlformats.org/officeDocument/2006/relationships/hyperlink" Target="http://www.paratools.com/Azure/HowToVHD" TargetMode="External"/><Relationship Id="rId11" Type="http://schemas.openxmlformats.org/officeDocument/2006/relationships/hyperlink" Target="http://www.paratools.com/Tachyon" TargetMode="External"/><Relationship Id="rId5" Type="http://schemas.openxmlformats.org/officeDocument/2006/relationships/hyperlink" Target="http://www.paratools.com/Azure/HowToFirewall" TargetMode="External"/><Relationship Id="rId10" Type="http://schemas.openxmlformats.org/officeDocument/2006/relationships/hyperlink" Target="http://www.paratools.com/OpenFOAM" TargetMode="External"/><Relationship Id="rId4" Type="http://schemas.openxmlformats.org/officeDocument/2006/relationships/hyperlink" Target="http://www.paratools.com/Azure/HowToRDC#Copy_Files_to_a_Role_Instance_via_Remote_Desktop_Connection" TargetMode="External"/><Relationship Id="rId9" Type="http://schemas.openxmlformats.org/officeDocument/2006/relationships/hyperlink" Target="http://www.paratools.com/Azure/NetC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www.windowsazure.com/" TargetMode="External"/><Relationship Id="rId7" Type="http://schemas.openxmlformats.org/officeDocument/2006/relationships/hyperlink" Target="http://www.paratools.com/Azure"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hyperlink" Target="http://hadoopsdk.codeplex.com/" TargetMode="External"/><Relationship Id="rId5" Type="http://schemas.openxmlformats.org/officeDocument/2006/relationships/hyperlink" Target="http://nuget.org/packages?q=hadoop" TargetMode="External"/><Relationship Id="rId4" Type="http://schemas.openxmlformats.org/officeDocument/2006/relationships/hyperlink" Target="http://hadoop.apache.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6.xml"/><Relationship Id="rId7" Type="http://schemas.openxmlformats.org/officeDocument/2006/relationships/oleObject" Target="../embeddings/oleObject35.bin"/><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notesSlide" Target="../notesSlides/notesSlide8.xml"/><Relationship Id="rId5" Type="http://schemas.openxmlformats.org/officeDocument/2006/relationships/slideLayout" Target="../slideLayouts/slideLayout25.xml"/><Relationship Id="rId4" Type="http://schemas.openxmlformats.org/officeDocument/2006/relationships/tags" Target="../tags/tag107.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wmf"/><Relationship Id="rId18" Type="http://schemas.openxmlformats.org/officeDocument/2006/relationships/image" Target="../media/image24.png"/><Relationship Id="rId3" Type="http://schemas.openxmlformats.org/officeDocument/2006/relationships/image" Target="../media/image12.png"/><Relationship Id="rId21" Type="http://schemas.microsoft.com/office/2007/relationships/hdphoto" Target="../media/hdphoto8.wdp"/><Relationship Id="rId7" Type="http://schemas.openxmlformats.org/officeDocument/2006/relationships/image" Target="../media/image16.wmf"/><Relationship Id="rId12" Type="http://schemas.openxmlformats.org/officeDocument/2006/relationships/image" Target="../media/image19.png"/><Relationship Id="rId17" Type="http://schemas.microsoft.com/office/2007/relationships/hdphoto" Target="../media/hdphoto6.wdp"/><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25.xml"/><Relationship Id="rId6" Type="http://schemas.openxmlformats.org/officeDocument/2006/relationships/image" Target="../media/image15.png"/><Relationship Id="rId11" Type="http://schemas.microsoft.com/office/2007/relationships/hdphoto" Target="../media/hdphoto5.wdp"/><Relationship Id="rId5" Type="http://schemas.openxmlformats.org/officeDocument/2006/relationships/image" Target="../media/image14.wmf"/><Relationship Id="rId15" Type="http://schemas.openxmlformats.org/officeDocument/2006/relationships/image" Target="../media/image22.jpeg"/><Relationship Id="rId10" Type="http://schemas.openxmlformats.org/officeDocument/2006/relationships/image" Target="../media/image18.jpeg"/><Relationship Id="rId19" Type="http://schemas.microsoft.com/office/2007/relationships/hdphoto" Target="../media/hdphoto7.wdp"/><Relationship Id="rId4" Type="http://schemas.openxmlformats.org/officeDocument/2006/relationships/image" Target="../media/image13.wmf"/><Relationship Id="rId9" Type="http://schemas.microsoft.com/office/2007/relationships/hdphoto" Target="../media/hdphoto4.wdp"/><Relationship Id="rId14" Type="http://schemas.openxmlformats.org/officeDocument/2006/relationships/image" Target="../media/image2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32026" y="2408286"/>
            <a:ext cx="9343344" cy="1359196"/>
          </a:xfrm>
        </p:spPr>
        <p:txBody>
          <a:bodyPr/>
          <a:lstStyle/>
          <a:p>
            <a:r>
              <a:rPr lang="en-US" sz="5000" dirty="0" smtClean="0"/>
              <a:t>Practical Big Data and Big Compute On Windows Azure</a:t>
            </a:r>
            <a:endParaRPr lang="en-US" sz="5000" dirty="0"/>
          </a:p>
        </p:txBody>
      </p:sp>
      <p:sp>
        <p:nvSpPr>
          <p:cNvPr id="3" name="Text Placeholder 2"/>
          <p:cNvSpPr>
            <a:spLocks noGrp="1"/>
          </p:cNvSpPr>
          <p:nvPr>
            <p:ph type="body" sz="quarter" idx="11"/>
          </p:nvPr>
        </p:nvSpPr>
        <p:spPr>
          <a:xfrm>
            <a:off x="519113" y="4612341"/>
            <a:ext cx="7507287" cy="738664"/>
          </a:xfrm>
        </p:spPr>
        <p:txBody>
          <a:bodyPr/>
          <a:lstStyle/>
          <a:p>
            <a:r>
              <a:rPr lang="en-US" dirty="0" smtClean="0">
                <a:solidFill>
                  <a:schemeClr val="bg1">
                    <a:alpha val="99000"/>
                  </a:schemeClr>
                </a:solidFill>
              </a:rPr>
              <a:t>Wenming Ye	</a:t>
            </a:r>
          </a:p>
          <a:p>
            <a:r>
              <a:rPr lang="en-US" dirty="0" smtClean="0">
                <a:solidFill>
                  <a:schemeClr val="bg1">
                    <a:alpha val="99000"/>
                  </a:schemeClr>
                </a:solidFill>
              </a:rPr>
              <a:t>Sr. Research Program Manager</a:t>
            </a:r>
            <a:r>
              <a:rPr lang="en-US" dirty="0" smtClean="0">
                <a:solidFill>
                  <a:schemeClr val="bg1">
                    <a:alpha val="99000"/>
                  </a:schemeClr>
                </a:solidFill>
              </a:rPr>
              <a:t>	</a:t>
            </a:r>
            <a:endParaRPr lang="en-US" dirty="0">
              <a:solidFill>
                <a:schemeClr val="bg1">
                  <a:alpha val="99000"/>
                </a:schemeClr>
              </a:solidFill>
            </a:endParaRPr>
          </a:p>
        </p:txBody>
      </p:sp>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648" y="27841"/>
            <a:ext cx="6373348" cy="1142702"/>
          </a:xfrm>
        </p:spPr>
        <p:txBody>
          <a:bodyPr>
            <a:normAutofit/>
          </a:bodyPr>
          <a:lstStyle/>
          <a:p>
            <a:r>
              <a:rPr lang="en-US" sz="4532" dirty="0"/>
              <a:t>Cool Devices</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78" y="1364880"/>
            <a:ext cx="2799621" cy="516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999" y="1364880"/>
            <a:ext cx="3856621" cy="516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42" y="1364881"/>
            <a:ext cx="3523333" cy="515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071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5788" y="372208"/>
            <a:ext cx="10031635" cy="609240"/>
          </a:xfrm>
        </p:spPr>
        <p:txBody>
          <a:bodyPr>
            <a:noAutofit/>
          </a:bodyPr>
          <a:lstStyle/>
          <a:p>
            <a:r>
              <a:rPr lang="en-US" altLang="zh-CN" sz="4532" dirty="0"/>
              <a:t>Collecting data above the cloud</a:t>
            </a:r>
            <a:endParaRPr lang="en-US" sz="4532"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94" y="3908928"/>
            <a:ext cx="4313979" cy="296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865" y="1317315"/>
            <a:ext cx="4113728" cy="252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594" y="1317315"/>
            <a:ext cx="4313979" cy="252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865" y="3908929"/>
            <a:ext cx="4113728" cy="2948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152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32" dirty="0"/>
              <a:t>Collecting data from your car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15" y="1413301"/>
            <a:ext cx="11134337" cy="5663154"/>
          </a:xfrm>
          <a:prstGeom prst="rect">
            <a:avLst/>
          </a:prstGeom>
        </p:spPr>
      </p:pic>
    </p:spTree>
    <p:extLst>
      <p:ext uri="{BB962C8B-B14F-4D97-AF65-F5344CB8AC3E}">
        <p14:creationId xmlns:p14="http://schemas.microsoft.com/office/powerpoint/2010/main" val="17699724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37097"/>
          </a:xfrm>
        </p:spPr>
        <p:txBody>
          <a:bodyPr/>
          <a:lstStyle/>
          <a:p>
            <a:r>
              <a:rPr lang="en-US" sz="4600" dirty="0" smtClean="0"/>
              <a:t>Collective Intelligence and Predictive analysis</a:t>
            </a:r>
            <a:endParaRPr lang="en-US" sz="4600" dirty="0"/>
          </a:p>
        </p:txBody>
      </p:sp>
      <p:grpSp>
        <p:nvGrpSpPr>
          <p:cNvPr id="3" name="Group 2"/>
          <p:cNvGrpSpPr/>
          <p:nvPr/>
        </p:nvGrpSpPr>
        <p:grpSpPr>
          <a:xfrm>
            <a:off x="8048793" y="2905655"/>
            <a:ext cx="2642616" cy="2641928"/>
            <a:chOff x="8285536" y="3240529"/>
            <a:chExt cx="3096771" cy="3096771"/>
          </a:xfrm>
        </p:grpSpPr>
        <p:sp>
          <p:nvSpPr>
            <p:cNvPr id="4" name="Rectangle 3"/>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Advanced Analytics</a:t>
              </a:r>
            </a:p>
          </p:txBody>
        </p:sp>
        <p:sp>
          <p:nvSpPr>
            <p:cNvPr id="5"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6" name="Group 5"/>
          <p:cNvGrpSpPr/>
          <p:nvPr/>
        </p:nvGrpSpPr>
        <p:grpSpPr>
          <a:xfrm>
            <a:off x="4752046" y="1449534"/>
            <a:ext cx="2642616" cy="2641928"/>
            <a:chOff x="4994239" y="1783015"/>
            <a:chExt cx="2642616" cy="2642616"/>
          </a:xfrm>
        </p:grpSpPr>
        <p:sp>
          <p:nvSpPr>
            <p:cNvPr id="7" name="Rectangle 6"/>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Live Data </a:t>
              </a:r>
              <a:r>
                <a:rPr lang="en-US" sz="3199" kern="0" dirty="0" smtClean="0">
                  <a:gradFill>
                    <a:gsLst>
                      <a:gs pos="0">
                        <a:srgbClr val="FFFFFF"/>
                      </a:gs>
                      <a:gs pos="100000">
                        <a:srgbClr val="FFFFFF"/>
                      </a:gs>
                    </a:gsLst>
                    <a:lin ang="5400000" scaled="0"/>
                  </a:gradFill>
                  <a:latin typeface="Segoe UI Light"/>
                </a:rPr>
                <a:t>Feed, Search</a:t>
              </a:r>
              <a:endParaRPr lang="en-US" sz="3199" kern="0" dirty="0">
                <a:gradFill>
                  <a:gsLst>
                    <a:gs pos="0">
                      <a:srgbClr val="FFFFFF"/>
                    </a:gs>
                    <a:gs pos="100000">
                      <a:srgbClr val="FFFFFF"/>
                    </a:gs>
                  </a:gsLst>
                  <a:lin ang="5400000" scaled="0"/>
                </a:gradFill>
                <a:latin typeface="Segoe UI Light"/>
              </a:endParaRPr>
            </a:p>
          </p:txBody>
        </p:sp>
        <p:sp>
          <p:nvSpPr>
            <p:cNvPr id="8"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9" name="Group 8"/>
          <p:cNvGrpSpPr/>
          <p:nvPr/>
        </p:nvGrpSpPr>
        <p:grpSpPr>
          <a:xfrm>
            <a:off x="1470008" y="2905655"/>
            <a:ext cx="2642536" cy="2641848"/>
            <a:chOff x="952023" y="3373995"/>
            <a:chExt cx="2642536" cy="2642536"/>
          </a:xfrm>
        </p:grpSpPr>
        <p:sp>
          <p:nvSpPr>
            <p:cNvPr id="10" name="Rectangle 9"/>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Social Analytics</a:t>
              </a:r>
            </a:p>
          </p:txBody>
        </p:sp>
        <p:grpSp>
          <p:nvGrpSpPr>
            <p:cNvPr id="11" name="Group 740"/>
            <p:cNvGrpSpPr>
              <a:grpSpLocks noChangeAspect="1"/>
            </p:cNvGrpSpPr>
            <p:nvPr/>
          </p:nvGrpSpPr>
          <p:grpSpPr bwMode="auto">
            <a:xfrm>
              <a:off x="1688098" y="3857434"/>
              <a:ext cx="1087271" cy="932650"/>
              <a:chOff x="7349" y="-2816"/>
              <a:chExt cx="661" cy="567"/>
            </a:xfrm>
            <a:solidFill>
              <a:srgbClr val="FFFFFF"/>
            </a:solidFill>
          </p:grpSpPr>
          <p:sp>
            <p:nvSpPr>
              <p:cNvPr id="1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3"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5"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7"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grpSp>
      </p:grpSp>
      <p:grpSp>
        <p:nvGrpSpPr>
          <p:cNvPr id="18" name="Group 17"/>
          <p:cNvGrpSpPr/>
          <p:nvPr/>
        </p:nvGrpSpPr>
        <p:grpSpPr>
          <a:xfrm>
            <a:off x="4475754" y="3830456"/>
            <a:ext cx="3234521" cy="1702298"/>
            <a:chOff x="4293152" y="4173511"/>
            <a:chExt cx="3234521" cy="1702741"/>
          </a:xfrm>
          <a:solidFill>
            <a:srgbClr val="FFFFFF">
              <a:lumMod val="50000"/>
            </a:srgbClr>
          </a:solidFill>
        </p:grpSpPr>
        <p:sp>
          <p:nvSpPr>
            <p:cNvPr id="19" name="Rectangle 18"/>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optimize my services based on patterns of weather, </a:t>
              </a:r>
              <a:r>
                <a:rPr lang="en-US" sz="1600" kern="0" dirty="0" smtClean="0">
                  <a:solidFill>
                    <a:srgbClr val="FFFFFF"/>
                  </a:solidFill>
                  <a:latin typeface="Segoe UI" pitchFamily="34" charset="0"/>
                  <a:ea typeface="Segoe UI" pitchFamily="34" charset="0"/>
                  <a:cs typeface="Segoe UI" pitchFamily="34" charset="0"/>
                </a:rPr>
                <a:t>traffic.  How do I build a recommendation engine?  </a:t>
              </a:r>
              <a:endParaRPr lang="en-US" sz="1600" kern="0" dirty="0">
                <a:solidFill>
                  <a:srgbClr val="FFFFFF"/>
                </a:solidFill>
                <a:latin typeface="Segoe UI" pitchFamily="34" charset="0"/>
                <a:ea typeface="Segoe UI" pitchFamily="34" charset="0"/>
                <a:cs typeface="Segoe UI" pitchFamily="34" charset="0"/>
              </a:endParaRPr>
            </a:p>
          </p:txBody>
        </p:sp>
        <p:sp>
          <p:nvSpPr>
            <p:cNvPr id="20" name="Isosceles Triangle 19"/>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grpSp>
      <p:grpSp>
        <p:nvGrpSpPr>
          <p:cNvPr id="21" name="Group 20"/>
          <p:cNvGrpSpPr/>
          <p:nvPr/>
        </p:nvGrpSpPr>
        <p:grpSpPr>
          <a:xfrm flipH="1">
            <a:off x="689437" y="1891707"/>
            <a:ext cx="2865928" cy="1410850"/>
            <a:chOff x="534730" y="5272047"/>
            <a:chExt cx="2865928" cy="1411217"/>
          </a:xfrm>
          <a:solidFill>
            <a:srgbClr val="FFFFFF">
              <a:lumMod val="50000"/>
            </a:srgbClr>
          </a:solidFill>
        </p:grpSpPr>
        <p:sp>
          <p:nvSpPr>
            <p:cNvPr id="22" name="Rectangle 21"/>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defRPr/>
              </a:pPr>
              <a:r>
                <a:rPr lang="en-US" sz="1600" kern="0" dirty="0">
                  <a:solidFill>
                    <a:srgbClr val="FFFFFF"/>
                  </a:solidFill>
                  <a:latin typeface="Segoe UI" pitchFamily="34" charset="0"/>
                  <a:ea typeface="Segoe UI" pitchFamily="34" charset="0"/>
                  <a:cs typeface="Segoe UI" pitchFamily="34" charset="0"/>
                </a:rPr>
                <a:t>What’s the social sentiment of my product?</a:t>
              </a:r>
            </a:p>
          </p:txBody>
        </p:sp>
        <p:sp>
          <p:nvSpPr>
            <p:cNvPr id="23" name="Isosceles Triangle 22"/>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E7E7E8"/>
                </a:solidFill>
              </a:endParaRPr>
            </a:p>
          </p:txBody>
        </p:sp>
      </p:grpSp>
      <p:grpSp>
        <p:nvGrpSpPr>
          <p:cNvPr id="24" name="Group 23"/>
          <p:cNvGrpSpPr/>
          <p:nvPr/>
        </p:nvGrpSpPr>
        <p:grpSpPr>
          <a:xfrm>
            <a:off x="8507112" y="1891711"/>
            <a:ext cx="2929034" cy="1399951"/>
            <a:chOff x="8171088" y="5045827"/>
            <a:chExt cx="2929034" cy="1400315"/>
          </a:xfrm>
          <a:solidFill>
            <a:srgbClr val="FFFFFF">
              <a:lumMod val="50000"/>
            </a:srgbClr>
          </a:solidFill>
        </p:grpSpPr>
        <p:sp>
          <p:nvSpPr>
            <p:cNvPr id="25" name="Isosceles Triangle 24"/>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sp>
          <p:nvSpPr>
            <p:cNvPr id="26" name="Rectangle 25"/>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better predict future outcomes?</a:t>
              </a:r>
            </a:p>
          </p:txBody>
        </p:sp>
      </p:grpSp>
    </p:spTree>
    <p:extLst>
      <p:ext uri="{BB962C8B-B14F-4D97-AF65-F5344CB8AC3E}">
        <p14:creationId xmlns:p14="http://schemas.microsoft.com/office/powerpoint/2010/main" val="286834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56" y="229888"/>
            <a:ext cx="11144529" cy="747897"/>
          </a:xfrm>
        </p:spPr>
        <p:txBody>
          <a:bodyPr/>
          <a:lstStyle/>
          <a:p>
            <a:r>
              <a:rPr lang="en-US" dirty="0" smtClean="0"/>
              <a:t>Compute and Optimizations</a:t>
            </a:r>
            <a:endParaRPr lang="en-US" dirty="0"/>
          </a:p>
        </p:txBody>
      </p:sp>
      <p:sp>
        <p:nvSpPr>
          <p:cNvPr id="3" name="Text Placeholder 2"/>
          <p:cNvSpPr>
            <a:spLocks noGrp="1"/>
          </p:cNvSpPr>
          <p:nvPr>
            <p:ph type="body" sz="quarter" idx="10"/>
          </p:nvPr>
        </p:nvSpPr>
        <p:spPr>
          <a:xfrm>
            <a:off x="521356" y="1418127"/>
            <a:ext cx="9083139" cy="3567900"/>
          </a:xfrm>
        </p:spPr>
        <p:txBody>
          <a:bodyPr/>
          <a:lstStyle/>
          <a:p>
            <a:r>
              <a:rPr lang="en-US" sz="3599" dirty="0">
                <a:solidFill>
                  <a:schemeClr val="tx1">
                    <a:alpha val="99000"/>
                  </a:schemeClr>
                </a:solidFill>
              </a:rPr>
              <a:t>Digital media rendering and encoding</a:t>
            </a:r>
          </a:p>
          <a:p>
            <a:r>
              <a:rPr lang="en-US" sz="3599" dirty="0">
                <a:solidFill>
                  <a:schemeClr val="tx1">
                    <a:alpha val="99000"/>
                  </a:schemeClr>
                </a:solidFill>
              </a:rPr>
              <a:t>Financial and insurance risk calculation</a:t>
            </a:r>
          </a:p>
          <a:p>
            <a:r>
              <a:rPr lang="en-US" sz="3599" dirty="0">
                <a:solidFill>
                  <a:schemeClr val="tx1">
                    <a:alpha val="99000"/>
                  </a:schemeClr>
                </a:solidFill>
              </a:rPr>
              <a:t>Engineering modeling and simulation</a:t>
            </a:r>
          </a:p>
          <a:p>
            <a:r>
              <a:rPr lang="en-US" sz="3599" dirty="0">
                <a:solidFill>
                  <a:schemeClr val="tx1">
                    <a:alpha val="99000"/>
                  </a:schemeClr>
                </a:solidFill>
              </a:rPr>
              <a:t>Computational life sciences</a:t>
            </a:r>
          </a:p>
          <a:p>
            <a:r>
              <a:rPr lang="en-US" sz="3599" dirty="0">
                <a:solidFill>
                  <a:schemeClr val="tx1">
                    <a:alpha val="99000"/>
                  </a:schemeClr>
                </a:solidFill>
              </a:rPr>
              <a:t>Earth sciences</a:t>
            </a:r>
          </a:p>
          <a:p>
            <a:r>
              <a:rPr lang="en-US" sz="3599" dirty="0">
                <a:solidFill>
                  <a:schemeClr val="tx1">
                    <a:alpha val="99000"/>
                  </a:schemeClr>
                </a:solidFill>
              </a:rPr>
              <a:t>Data analytics</a:t>
            </a:r>
          </a:p>
        </p:txBody>
      </p:sp>
      <p:sp>
        <p:nvSpPr>
          <p:cNvPr id="7" name="Freeform 73"/>
          <p:cNvSpPr>
            <a:spLocks noEditPoints="1"/>
          </p:cNvSpPr>
          <p:nvPr/>
        </p:nvSpPr>
        <p:spPr bwMode="black">
          <a:xfrm>
            <a:off x="8497606" y="2250224"/>
            <a:ext cx="3168278" cy="305854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271" tIns="41136" rIns="82271"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6905878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Patterns: Batch, Interactive, Realtime</a:t>
            </a:r>
            <a:endParaRPr lang="en-US" dirty="0"/>
          </a:p>
        </p:txBody>
      </p:sp>
      <p:sp>
        <p:nvSpPr>
          <p:cNvPr id="4" name="Text Placeholder 3"/>
          <p:cNvSpPr>
            <a:spLocks noGrp="1"/>
          </p:cNvSpPr>
          <p:nvPr>
            <p:ph type="body" sz="quarter" idx="10"/>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84164960"/>
              </p:ext>
            </p:extLst>
          </p:nvPr>
        </p:nvGraphicFramePr>
        <p:xfrm>
          <a:off x="448467" y="1457399"/>
          <a:ext cx="11202272" cy="4661232"/>
        </p:xfrm>
        <a:graphic>
          <a:graphicData uri="http://schemas.openxmlformats.org/drawingml/2006/table">
            <a:tbl>
              <a:tblPr firstRow="1" bandRow="1">
                <a:tableStyleId>{5C22544A-7EE6-4342-B048-85BDC9FD1C3A}</a:tableStyleId>
              </a:tblPr>
              <a:tblGrid>
                <a:gridCol w="2211606"/>
                <a:gridCol w="3389530"/>
                <a:gridCol w="2800568"/>
                <a:gridCol w="2800568"/>
              </a:tblGrid>
              <a:tr h="820949">
                <a:tc>
                  <a:txBody>
                    <a:bodyPr/>
                    <a:lstStyle/>
                    <a:p>
                      <a:endParaRPr lang="en-US" sz="1700" dirty="0"/>
                    </a:p>
                  </a:txBody>
                  <a:tcPr marL="89619" marR="89619" marT="44810" marB="44810"/>
                </a:tc>
                <a:tc>
                  <a:txBody>
                    <a:bodyPr/>
                    <a:lstStyle/>
                    <a:p>
                      <a:r>
                        <a:rPr lang="en-US" sz="2400" dirty="0" smtClean="0"/>
                        <a:t>Batch</a:t>
                      </a:r>
                      <a:r>
                        <a:rPr lang="en-US" sz="2400" baseline="0" dirty="0" smtClean="0"/>
                        <a:t> Processing</a:t>
                      </a:r>
                      <a:endParaRPr lang="en-US" sz="2400" dirty="0"/>
                    </a:p>
                  </a:txBody>
                  <a:tcPr marL="89619" marR="89619" marT="44810" marB="44810"/>
                </a:tc>
                <a:tc>
                  <a:txBody>
                    <a:bodyPr/>
                    <a:lstStyle/>
                    <a:p>
                      <a:r>
                        <a:rPr lang="en-US" sz="2100" dirty="0" smtClean="0"/>
                        <a:t>Interactive</a:t>
                      </a:r>
                      <a:r>
                        <a:rPr lang="en-US" sz="2400" dirty="0" smtClean="0"/>
                        <a:t> </a:t>
                      </a:r>
                      <a:r>
                        <a:rPr lang="en-US" sz="2100" dirty="0" smtClean="0"/>
                        <a:t>analysis </a:t>
                      </a:r>
                      <a:endParaRPr lang="en-US" sz="2100" dirty="0"/>
                    </a:p>
                  </a:txBody>
                  <a:tcPr marL="89619" marR="89619" marT="44810" marB="44810"/>
                </a:tc>
                <a:tc>
                  <a:txBody>
                    <a:bodyPr/>
                    <a:lstStyle/>
                    <a:p>
                      <a:r>
                        <a:rPr lang="en-US" sz="2400" dirty="0" smtClean="0"/>
                        <a:t>Realtime Stream processing</a:t>
                      </a:r>
                      <a:endParaRPr lang="en-US" sz="2400" dirty="0"/>
                    </a:p>
                  </a:txBody>
                  <a:tcPr marL="89619" marR="89619" marT="44810" marB="44810"/>
                </a:tc>
              </a:tr>
              <a:tr h="678538">
                <a:tc>
                  <a:txBody>
                    <a:bodyPr/>
                    <a:lstStyle/>
                    <a:p>
                      <a:r>
                        <a:rPr lang="en-US" sz="1700" dirty="0" smtClean="0">
                          <a:solidFill>
                            <a:srgbClr val="000000"/>
                          </a:solidFill>
                        </a:rPr>
                        <a:t>Query runtime</a:t>
                      </a:r>
                      <a:endParaRPr lang="en-US" sz="1700" dirty="0">
                        <a:solidFill>
                          <a:srgbClr val="000000"/>
                        </a:solidFill>
                      </a:endParaRPr>
                    </a:p>
                  </a:txBody>
                  <a:tcPr marL="89619" marR="89619" marT="44810" marB="44810"/>
                </a:tc>
                <a:tc>
                  <a:txBody>
                    <a:bodyPr/>
                    <a:lstStyle/>
                    <a:p>
                      <a:r>
                        <a:rPr lang="en-US" sz="1700" dirty="0" smtClean="0">
                          <a:solidFill>
                            <a:srgbClr val="000000"/>
                          </a:solidFill>
                        </a:rPr>
                        <a:t>Minutes to hours </a:t>
                      </a:r>
                      <a:endParaRPr lang="en-US" sz="1700" dirty="0">
                        <a:solidFill>
                          <a:srgbClr val="000000"/>
                        </a:solidFill>
                      </a:endParaRPr>
                    </a:p>
                  </a:txBody>
                  <a:tcPr marL="89619" marR="89619" marT="44810" marB="44810"/>
                </a:tc>
                <a:tc>
                  <a:txBody>
                    <a:bodyPr/>
                    <a:lstStyle/>
                    <a:p>
                      <a:r>
                        <a:rPr lang="en-US" sz="1700" dirty="0" smtClean="0">
                          <a:solidFill>
                            <a:srgbClr val="000000"/>
                          </a:solidFill>
                        </a:rPr>
                        <a:t>Milliseconds to minutes </a:t>
                      </a:r>
                      <a:endParaRPr lang="en-US" sz="1700" dirty="0">
                        <a:solidFill>
                          <a:srgbClr val="000000"/>
                        </a:solidFill>
                      </a:endParaRPr>
                    </a:p>
                  </a:txBody>
                  <a:tcPr marL="89619" marR="89619" marT="44810" marB="44810"/>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700" dirty="0" smtClean="0">
                          <a:solidFill>
                            <a:srgbClr val="000000"/>
                          </a:solidFill>
                        </a:rPr>
                        <a:t>Never-ending</a:t>
                      </a:r>
                    </a:p>
                    <a:p>
                      <a:endParaRPr lang="en-US" sz="1700" dirty="0">
                        <a:solidFill>
                          <a:srgbClr val="000000"/>
                        </a:solidFill>
                      </a:endParaRPr>
                    </a:p>
                  </a:txBody>
                  <a:tcPr marL="89619" marR="89619" marT="44810" marB="44810"/>
                </a:tc>
              </a:tr>
              <a:tr h="678538">
                <a:tc>
                  <a:txBody>
                    <a:bodyPr/>
                    <a:lstStyle/>
                    <a:p>
                      <a:r>
                        <a:rPr lang="en-US" sz="1700" dirty="0" smtClean="0">
                          <a:solidFill>
                            <a:srgbClr val="000000"/>
                          </a:solidFill>
                        </a:rPr>
                        <a:t>Data volume</a:t>
                      </a:r>
                      <a:endParaRPr lang="en-US" sz="1700" dirty="0">
                        <a:solidFill>
                          <a:srgbClr val="000000"/>
                        </a:solidFill>
                      </a:endParaRPr>
                    </a:p>
                  </a:txBody>
                  <a:tcPr marL="89619" marR="89619" marT="44810" marB="44810"/>
                </a:tc>
                <a:tc>
                  <a:txBody>
                    <a:bodyPr/>
                    <a:lstStyle/>
                    <a:p>
                      <a:r>
                        <a:rPr lang="en-US" sz="1700" dirty="0" smtClean="0">
                          <a:solidFill>
                            <a:srgbClr val="000000"/>
                          </a:solidFill>
                        </a:rPr>
                        <a:t>TBs to PBs</a:t>
                      </a:r>
                      <a:endParaRPr lang="en-US" sz="1700" dirty="0">
                        <a:solidFill>
                          <a:srgbClr val="000000"/>
                        </a:solidFill>
                      </a:endParaRPr>
                    </a:p>
                  </a:txBody>
                  <a:tcPr marL="89619" marR="89619" marT="44810" marB="44810"/>
                </a:tc>
                <a:tc>
                  <a:txBody>
                    <a:bodyPr/>
                    <a:lstStyle/>
                    <a:p>
                      <a:r>
                        <a:rPr lang="en-US" sz="1700" dirty="0" smtClean="0">
                          <a:solidFill>
                            <a:srgbClr val="000000"/>
                          </a:solidFill>
                        </a:rPr>
                        <a:t>GBs to PBs</a:t>
                      </a:r>
                      <a:endParaRPr lang="en-US" sz="1700" dirty="0">
                        <a:solidFill>
                          <a:srgbClr val="000000"/>
                        </a:solidFill>
                      </a:endParaRPr>
                    </a:p>
                  </a:txBody>
                  <a:tcPr marL="89619" marR="89619" marT="44810" marB="44810"/>
                </a:tc>
                <a:tc>
                  <a:txBody>
                    <a:bodyPr/>
                    <a:lstStyle/>
                    <a:p>
                      <a:r>
                        <a:rPr lang="en-US" sz="1700" dirty="0" smtClean="0">
                          <a:solidFill>
                            <a:srgbClr val="000000"/>
                          </a:solidFill>
                        </a:rPr>
                        <a:t>Continuous stream</a:t>
                      </a:r>
                      <a:endParaRPr lang="en-US" sz="1700" dirty="0">
                        <a:solidFill>
                          <a:srgbClr val="000000"/>
                        </a:solidFill>
                      </a:endParaRPr>
                    </a:p>
                  </a:txBody>
                  <a:tcPr marL="89619" marR="89619" marT="44810" marB="44810"/>
                </a:tc>
              </a:tr>
              <a:tr h="678538">
                <a:tc>
                  <a:txBody>
                    <a:bodyPr/>
                    <a:lstStyle/>
                    <a:p>
                      <a:r>
                        <a:rPr lang="en-US" sz="1700" dirty="0" smtClean="0">
                          <a:solidFill>
                            <a:srgbClr val="000000"/>
                          </a:solidFill>
                        </a:rPr>
                        <a:t>Programming model</a:t>
                      </a:r>
                      <a:endParaRPr lang="en-US" sz="1700" dirty="0">
                        <a:solidFill>
                          <a:srgbClr val="000000"/>
                        </a:solidFill>
                      </a:endParaRPr>
                    </a:p>
                  </a:txBody>
                  <a:tcPr marL="89619" marR="89619" marT="44810" marB="44810"/>
                </a:tc>
                <a:tc>
                  <a:txBody>
                    <a:bodyPr/>
                    <a:lstStyle/>
                    <a:p>
                      <a:r>
                        <a:rPr lang="en-US" sz="1700" dirty="0" err="1" smtClean="0">
                          <a:solidFill>
                            <a:srgbClr val="000000"/>
                          </a:solidFill>
                        </a:rPr>
                        <a:t>MapReduce</a:t>
                      </a:r>
                      <a:r>
                        <a:rPr lang="en-US" sz="1700" dirty="0" smtClean="0">
                          <a:solidFill>
                            <a:srgbClr val="000000"/>
                          </a:solidFill>
                        </a:rPr>
                        <a:t>,</a:t>
                      </a:r>
                      <a:r>
                        <a:rPr lang="en-US" sz="1700" baseline="0" dirty="0" smtClean="0">
                          <a:solidFill>
                            <a:srgbClr val="000000"/>
                          </a:solidFill>
                        </a:rPr>
                        <a:t> </a:t>
                      </a:r>
                      <a:r>
                        <a:rPr lang="en-US" sz="1700" dirty="0" smtClean="0">
                          <a:solidFill>
                            <a:schemeClr val="accent2"/>
                          </a:solidFill>
                        </a:rPr>
                        <a:t>MPI</a:t>
                      </a:r>
                      <a:endParaRPr lang="en-US" sz="1700" dirty="0">
                        <a:solidFill>
                          <a:schemeClr val="accent2"/>
                        </a:solidFill>
                      </a:endParaRPr>
                    </a:p>
                  </a:txBody>
                  <a:tcPr marL="89619" marR="89619" marT="44810" marB="44810"/>
                </a:tc>
                <a:tc>
                  <a:txBody>
                    <a:bodyPr/>
                    <a:lstStyle/>
                    <a:p>
                      <a:r>
                        <a:rPr lang="en-US" sz="1700" dirty="0" smtClean="0">
                          <a:solidFill>
                            <a:srgbClr val="000000"/>
                          </a:solidFill>
                        </a:rPr>
                        <a:t>Queries,</a:t>
                      </a:r>
                      <a:r>
                        <a:rPr lang="en-US" sz="1700" baseline="0" dirty="0" smtClean="0">
                          <a:solidFill>
                            <a:srgbClr val="000000"/>
                          </a:solidFill>
                        </a:rPr>
                        <a:t> </a:t>
                      </a:r>
                      <a:r>
                        <a:rPr lang="en-US" sz="1700" baseline="0" dirty="0" smtClean="0">
                          <a:solidFill>
                            <a:schemeClr val="accent2"/>
                          </a:solidFill>
                        </a:rPr>
                        <a:t>Scripting</a:t>
                      </a:r>
                      <a:endParaRPr lang="en-US" sz="1700" dirty="0">
                        <a:solidFill>
                          <a:schemeClr val="accent2"/>
                        </a:solidFill>
                      </a:endParaRPr>
                    </a:p>
                  </a:txBody>
                  <a:tcPr marL="89619" marR="89619" marT="44810" marB="44810"/>
                </a:tc>
                <a:tc>
                  <a:txBody>
                    <a:bodyPr/>
                    <a:lstStyle/>
                    <a:p>
                      <a:r>
                        <a:rPr lang="en-US" sz="1700" dirty="0" smtClean="0">
                          <a:solidFill>
                            <a:srgbClr val="000000"/>
                          </a:solidFill>
                        </a:rPr>
                        <a:t>DAG, </a:t>
                      </a:r>
                      <a:r>
                        <a:rPr lang="en-US" sz="1700" dirty="0" smtClean="0">
                          <a:solidFill>
                            <a:schemeClr val="accent2"/>
                          </a:solidFill>
                        </a:rPr>
                        <a:t>In memory</a:t>
                      </a:r>
                      <a:r>
                        <a:rPr lang="en-US" sz="1700" baseline="0" dirty="0" smtClean="0">
                          <a:solidFill>
                            <a:schemeClr val="accent2"/>
                          </a:solidFill>
                        </a:rPr>
                        <a:t> Cache</a:t>
                      </a:r>
                      <a:endParaRPr lang="en-US" sz="1700" dirty="0">
                        <a:solidFill>
                          <a:schemeClr val="accent2"/>
                        </a:solidFill>
                      </a:endParaRPr>
                    </a:p>
                  </a:txBody>
                  <a:tcPr marL="89619" marR="89619" marT="44810" marB="44810"/>
                </a:tc>
              </a:tr>
              <a:tr h="678538">
                <a:tc>
                  <a:txBody>
                    <a:bodyPr/>
                    <a:lstStyle/>
                    <a:p>
                      <a:r>
                        <a:rPr lang="en-US" sz="1700" dirty="0" smtClean="0">
                          <a:solidFill>
                            <a:srgbClr val="000000"/>
                          </a:solidFill>
                        </a:rPr>
                        <a:t>Users</a:t>
                      </a:r>
                      <a:endParaRPr lang="en-US" sz="1700" dirty="0">
                        <a:solidFill>
                          <a:srgbClr val="000000"/>
                        </a:solidFill>
                      </a:endParaRPr>
                    </a:p>
                  </a:txBody>
                  <a:tcPr marL="89619" marR="89619" marT="44810" marB="44810"/>
                </a:tc>
                <a:tc>
                  <a:txBody>
                    <a:bodyPr/>
                    <a:lstStyle/>
                    <a:p>
                      <a:r>
                        <a:rPr lang="en-US" sz="1700" dirty="0" smtClean="0">
                          <a:solidFill>
                            <a:srgbClr val="000000"/>
                          </a:solidFill>
                        </a:rPr>
                        <a:t>Developers</a:t>
                      </a:r>
                      <a:endParaRPr lang="en-US" sz="1700" dirty="0">
                        <a:solidFill>
                          <a:srgbClr val="000000"/>
                        </a:solidFill>
                      </a:endParaRPr>
                    </a:p>
                  </a:txBody>
                  <a:tcPr marL="89619" marR="89619" marT="44810" marB="44810"/>
                </a:tc>
                <a:tc>
                  <a:txBody>
                    <a:bodyPr/>
                    <a:lstStyle/>
                    <a:p>
                      <a:r>
                        <a:rPr lang="en-US" sz="1700" dirty="0" smtClean="0">
                          <a:solidFill>
                            <a:srgbClr val="000000"/>
                          </a:solidFill>
                        </a:rPr>
                        <a:t>Analysts and developers</a:t>
                      </a:r>
                      <a:endParaRPr lang="en-US" sz="1700" dirty="0">
                        <a:solidFill>
                          <a:srgbClr val="000000"/>
                        </a:solidFill>
                      </a:endParaRPr>
                    </a:p>
                  </a:txBody>
                  <a:tcPr marL="89619" marR="89619" marT="44810" marB="44810"/>
                </a:tc>
                <a:tc>
                  <a:txBody>
                    <a:bodyPr/>
                    <a:lstStyle/>
                    <a:p>
                      <a:r>
                        <a:rPr lang="en-US" sz="1700" dirty="0" smtClean="0">
                          <a:solidFill>
                            <a:srgbClr val="000000"/>
                          </a:solidFill>
                        </a:rPr>
                        <a:t>Developers</a:t>
                      </a:r>
                      <a:endParaRPr lang="en-US" sz="1700" dirty="0">
                        <a:solidFill>
                          <a:srgbClr val="000000"/>
                        </a:solidFill>
                      </a:endParaRPr>
                    </a:p>
                  </a:txBody>
                  <a:tcPr marL="89619" marR="89619" marT="44810" marB="44810"/>
                </a:tc>
              </a:tr>
              <a:tr h="678538">
                <a:tc>
                  <a:txBody>
                    <a:bodyPr/>
                    <a:lstStyle/>
                    <a:p>
                      <a:r>
                        <a:rPr lang="en-US" sz="1700" dirty="0" smtClean="0">
                          <a:solidFill>
                            <a:srgbClr val="000000"/>
                          </a:solidFill>
                        </a:rPr>
                        <a:t>Open source project</a:t>
                      </a:r>
                      <a:endParaRPr lang="en-US" sz="1700" dirty="0">
                        <a:solidFill>
                          <a:srgbClr val="000000"/>
                        </a:solidFill>
                      </a:endParaRPr>
                    </a:p>
                  </a:txBody>
                  <a:tcPr marL="89619" marR="89619" marT="44810" marB="44810"/>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700" dirty="0" smtClean="0">
                          <a:solidFill>
                            <a:srgbClr val="000000"/>
                          </a:solidFill>
                        </a:rPr>
                        <a:t>Google </a:t>
                      </a:r>
                      <a:r>
                        <a:rPr lang="en-US" sz="1700" dirty="0" err="1" smtClean="0">
                          <a:solidFill>
                            <a:srgbClr val="000000"/>
                          </a:solidFill>
                        </a:rPr>
                        <a:t>MapReduce</a:t>
                      </a:r>
                      <a:endParaRPr lang="en-US" sz="1700" dirty="0" smtClean="0">
                        <a:solidFill>
                          <a:srgbClr val="000000"/>
                        </a:solidFill>
                      </a:endParaRPr>
                    </a:p>
                    <a:p>
                      <a:r>
                        <a:rPr lang="en-US" sz="1700" dirty="0" smtClean="0">
                          <a:solidFill>
                            <a:srgbClr val="000000"/>
                          </a:solidFill>
                        </a:rPr>
                        <a:t>Hadoop / Spark </a:t>
                      </a:r>
                    </a:p>
                    <a:p>
                      <a:r>
                        <a:rPr lang="en-US" sz="1700" dirty="0" smtClean="0">
                          <a:solidFill>
                            <a:schemeClr val="accent2"/>
                          </a:solidFill>
                        </a:rPr>
                        <a:t>MPI</a:t>
                      </a:r>
                      <a:endParaRPr lang="en-US" sz="1700" dirty="0">
                        <a:solidFill>
                          <a:schemeClr val="accent2"/>
                        </a:solidFill>
                      </a:endParaRPr>
                    </a:p>
                  </a:txBody>
                  <a:tcPr marL="89619" marR="89619" marT="44810" marB="44810"/>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700" dirty="0" smtClean="0">
                          <a:solidFill>
                            <a:srgbClr val="000000"/>
                          </a:solidFill>
                        </a:rPr>
                        <a:t>Google </a:t>
                      </a:r>
                      <a:r>
                        <a:rPr lang="en-US" sz="1700" dirty="0" err="1" smtClean="0">
                          <a:solidFill>
                            <a:srgbClr val="000000"/>
                          </a:solidFill>
                        </a:rPr>
                        <a:t>Dremel</a:t>
                      </a:r>
                      <a:endParaRPr lang="en-US" sz="1700" dirty="0" smtClean="0">
                        <a:solidFill>
                          <a:srgbClr val="000000"/>
                        </a:solidFill>
                      </a:endParaRPr>
                    </a:p>
                    <a:p>
                      <a:r>
                        <a:rPr lang="en-US" sz="1700" dirty="0" smtClean="0">
                          <a:solidFill>
                            <a:srgbClr val="000000"/>
                          </a:solidFill>
                        </a:rPr>
                        <a:t>Hive*/ Drill / Shark /Impala </a:t>
                      </a:r>
                      <a:r>
                        <a:rPr lang="en-US" sz="1700" dirty="0" err="1" smtClean="0">
                          <a:solidFill>
                            <a:srgbClr val="000000"/>
                          </a:solidFill>
                        </a:rPr>
                        <a:t>Hbase</a:t>
                      </a:r>
                      <a:r>
                        <a:rPr lang="en-US" sz="1700" dirty="0" smtClean="0">
                          <a:solidFill>
                            <a:srgbClr val="000000"/>
                          </a:solidFill>
                        </a:rPr>
                        <a:t>  </a:t>
                      </a:r>
                      <a:r>
                        <a:rPr lang="en-US" sz="1700" baseline="0" dirty="0" smtClean="0">
                          <a:solidFill>
                            <a:srgbClr val="000000"/>
                          </a:solidFill>
                        </a:rPr>
                        <a:t> </a:t>
                      </a:r>
                      <a:r>
                        <a:rPr lang="en-US" sz="1700" baseline="0" dirty="0" err="1" smtClean="0">
                          <a:solidFill>
                            <a:schemeClr val="accent2"/>
                          </a:solidFill>
                        </a:rPr>
                        <a:t>Ipython</a:t>
                      </a:r>
                      <a:r>
                        <a:rPr lang="en-US" sz="1700" baseline="0" dirty="0" smtClean="0">
                          <a:solidFill>
                            <a:schemeClr val="accent2"/>
                          </a:solidFill>
                        </a:rPr>
                        <a:t> notebook, F#, </a:t>
                      </a:r>
                      <a:r>
                        <a:rPr lang="en-US" sz="1700" baseline="0" dirty="0" err="1" smtClean="0">
                          <a:solidFill>
                            <a:schemeClr val="accent2"/>
                          </a:solidFill>
                        </a:rPr>
                        <a:t>Scala</a:t>
                      </a:r>
                      <a:endParaRPr lang="en-US" sz="1700" dirty="0">
                        <a:solidFill>
                          <a:schemeClr val="accent2"/>
                        </a:solidFill>
                      </a:endParaRPr>
                    </a:p>
                  </a:txBody>
                  <a:tcPr marL="89619" marR="89619" marT="44810" marB="44810"/>
                </a:tc>
                <a:tc>
                  <a:txBody>
                    <a:bodyPr/>
                    <a:lstStyle/>
                    <a:p>
                      <a:r>
                        <a:rPr lang="en-US" sz="1700" dirty="0" smtClean="0">
                          <a:solidFill>
                            <a:srgbClr val="000000"/>
                          </a:solidFill>
                        </a:rPr>
                        <a:t>Storm /</a:t>
                      </a:r>
                      <a:r>
                        <a:rPr lang="en-US" sz="1700" baseline="0" dirty="0" smtClean="0">
                          <a:solidFill>
                            <a:srgbClr val="000000"/>
                          </a:solidFill>
                        </a:rPr>
                        <a:t> Apache </a:t>
                      </a:r>
                      <a:r>
                        <a:rPr lang="en-US" sz="1700" dirty="0" smtClean="0">
                          <a:solidFill>
                            <a:srgbClr val="000000"/>
                          </a:solidFill>
                        </a:rPr>
                        <a:t>S4 /Kafka</a:t>
                      </a:r>
                    </a:p>
                    <a:p>
                      <a:r>
                        <a:rPr lang="en-US" sz="1700" dirty="0" smtClean="0">
                          <a:solidFill>
                            <a:schemeClr val="accent2"/>
                          </a:solidFill>
                        </a:rPr>
                        <a:t>SOA</a:t>
                      </a:r>
                      <a:r>
                        <a:rPr lang="en-US" sz="1700" baseline="0" dirty="0" smtClean="0">
                          <a:solidFill>
                            <a:schemeClr val="accent2"/>
                          </a:solidFill>
                        </a:rPr>
                        <a:t> HPC, GPU</a:t>
                      </a:r>
                      <a:endParaRPr lang="en-US" sz="1700" dirty="0">
                        <a:solidFill>
                          <a:schemeClr val="accent2"/>
                        </a:solidFill>
                      </a:endParaRPr>
                    </a:p>
                  </a:txBody>
                  <a:tcPr marL="89619" marR="89619" marT="44810" marB="44810"/>
                </a:tc>
              </a:tr>
            </a:tbl>
          </a:graphicData>
        </a:graphic>
      </p:graphicFrame>
    </p:spTree>
    <p:extLst>
      <p:ext uri="{BB962C8B-B14F-4D97-AF65-F5344CB8AC3E}">
        <p14:creationId xmlns:p14="http://schemas.microsoft.com/office/powerpoint/2010/main" val="5783889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 Same Side Corner Rectangle 73"/>
          <p:cNvSpPr/>
          <p:nvPr/>
        </p:nvSpPr>
        <p:spPr>
          <a:xfrm>
            <a:off x="0"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pSp>
        <p:nvGrpSpPr>
          <p:cNvPr id="11" name="Group 10"/>
          <p:cNvGrpSpPr/>
          <p:nvPr/>
        </p:nvGrpSpPr>
        <p:grpSpPr>
          <a:xfrm>
            <a:off x="6172143" y="4169925"/>
            <a:ext cx="5495981" cy="1828800"/>
            <a:chOff x="6172143" y="4169925"/>
            <a:chExt cx="5495981" cy="1828800"/>
          </a:xfrm>
        </p:grpSpPr>
        <p:sp>
          <p:nvSpPr>
            <p:cNvPr id="53" name="Rectangle 52"/>
            <p:cNvSpPr/>
            <p:nvPr>
              <p:custDataLst>
                <p:tags r:id="rId5"/>
              </p:custDataLst>
            </p:nvPr>
          </p:nvSpPr>
          <p:spPr bwMode="auto">
            <a:xfrm>
              <a:off x="6172143" y="4169925"/>
              <a:ext cx="5495981"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45718" numCol="1" spcCol="0" rtlCol="0" fromWordArt="0" anchor="t" anchorCtr="0" forceAA="0" compatLnSpc="1">
              <a:prstTxWarp prst="textNoShape">
                <a:avLst/>
              </a:prstTxWarp>
              <a:noAutofit/>
            </a:bodyPr>
            <a:lstStyle/>
            <a:p>
              <a:pPr defTabSz="914099" fontAlgn="base">
                <a:spcBef>
                  <a:spcPts val="1200"/>
                </a:spcBef>
              </a:pPr>
              <a:r>
                <a:rPr lang="en-US" sz="1800" i="1" dirty="0">
                  <a:ln>
                    <a:solidFill>
                      <a:schemeClr val="bg1">
                        <a:alpha val="0"/>
                      </a:schemeClr>
                    </a:solidFill>
                  </a:ln>
                  <a:solidFill>
                    <a:schemeClr val="tx1">
                      <a:lumMod val="75000"/>
                      <a:lumOff val="25000"/>
                      <a:alpha val="99000"/>
                    </a:schemeClr>
                  </a:solidFill>
                </a:rPr>
                <a:t>Our weather model and resulting data </a:t>
              </a:r>
              <a:r>
                <a:rPr lang="en-US" sz="1800" i="1" dirty="0" smtClean="0">
                  <a:ln>
                    <a:solidFill>
                      <a:schemeClr val="bg1">
                        <a:alpha val="0"/>
                      </a:schemeClr>
                    </a:solidFill>
                  </a:ln>
                  <a:solidFill>
                    <a:schemeClr val="tx1">
                      <a:lumMod val="75000"/>
                      <a:lumOff val="25000"/>
                      <a:alpha val="99000"/>
                    </a:schemeClr>
                  </a:solidFill>
                </a:rPr>
                <a:t>sets </a:t>
              </a:r>
              <a:r>
                <a:rPr lang="en-US" sz="1800" i="1" dirty="0">
                  <a:ln>
                    <a:solidFill>
                      <a:schemeClr val="bg1">
                        <a:alpha val="0"/>
                      </a:schemeClr>
                    </a:solidFill>
                  </a:ln>
                  <a:solidFill>
                    <a:schemeClr val="tx1">
                      <a:lumMod val="75000"/>
                      <a:lumOff val="25000"/>
                      <a:alpha val="99000"/>
                    </a:schemeClr>
                  </a:solidFill>
                </a:rPr>
                <a:t>should be accessible to universities and other institutions</a:t>
              </a:r>
              <a:r>
                <a:rPr lang="en-US" sz="1800" i="1" dirty="0" smtClean="0">
                  <a:ln>
                    <a:solidFill>
                      <a:schemeClr val="bg1">
                        <a:alpha val="0"/>
                      </a:schemeClr>
                    </a:solidFill>
                  </a:ln>
                  <a:solidFill>
                    <a:schemeClr val="tx1">
                      <a:lumMod val="75000"/>
                      <a:lumOff val="25000"/>
                      <a:alpha val="99000"/>
                    </a:schemeClr>
                  </a:solidFill>
                </a:rPr>
                <a:t>.</a:t>
              </a:r>
              <a:br>
                <a:rPr lang="en-US" sz="1800" i="1" dirty="0" smtClean="0">
                  <a:ln>
                    <a:solidFill>
                      <a:schemeClr val="bg1">
                        <a:alpha val="0"/>
                      </a:schemeClr>
                    </a:solidFill>
                  </a:ln>
                  <a:solidFill>
                    <a:schemeClr val="tx1">
                      <a:lumMod val="75000"/>
                      <a:lumOff val="25000"/>
                      <a:alpha val="99000"/>
                    </a:schemeClr>
                  </a:solidFill>
                </a:rPr>
              </a:br>
              <a:endParaRPr lang="en-US" sz="1800" i="1" dirty="0" smtClean="0">
                <a:ln>
                  <a:solidFill>
                    <a:schemeClr val="bg1">
                      <a:alpha val="0"/>
                    </a:schemeClr>
                  </a:solidFill>
                </a:ln>
                <a:solidFill>
                  <a:schemeClr val="tx1">
                    <a:lumMod val="75000"/>
                    <a:lumOff val="25000"/>
                    <a:alpha val="99000"/>
                  </a:schemeClr>
                </a:solidFill>
              </a:endParaRPr>
            </a:p>
            <a:p>
              <a:pPr algn="r" defTabSz="914099" fontAlgn="base">
                <a:spcBef>
                  <a:spcPts val="1200"/>
                </a:spcBef>
              </a:pPr>
              <a:r>
                <a:rPr lang="en-US" sz="1600" b="1" dirty="0">
                  <a:ln>
                    <a:solidFill>
                      <a:schemeClr val="bg1">
                        <a:alpha val="0"/>
                      </a:schemeClr>
                    </a:solidFill>
                  </a:ln>
                  <a:solidFill>
                    <a:schemeClr val="tx1">
                      <a:lumMod val="75000"/>
                      <a:lumOff val="25000"/>
                      <a:alpha val="99000"/>
                    </a:schemeClr>
                  </a:solidFill>
                </a:rPr>
                <a:t>Aerospace Development Manager, </a:t>
              </a:r>
              <a:br>
                <a:rPr lang="en-US" sz="1600" b="1" dirty="0">
                  <a:ln>
                    <a:solidFill>
                      <a:schemeClr val="bg1">
                        <a:alpha val="0"/>
                      </a:schemeClr>
                    </a:solidFill>
                  </a:ln>
                  <a:solidFill>
                    <a:schemeClr val="tx1">
                      <a:lumMod val="75000"/>
                      <a:lumOff val="25000"/>
                      <a:alpha val="99000"/>
                    </a:schemeClr>
                  </a:solidFill>
                </a:rPr>
              </a:br>
              <a:r>
                <a:rPr lang="en-US" sz="1600" dirty="0">
                  <a:ln>
                    <a:solidFill>
                      <a:schemeClr val="bg1">
                        <a:alpha val="0"/>
                      </a:schemeClr>
                    </a:solidFill>
                  </a:ln>
                  <a:solidFill>
                    <a:schemeClr val="tx1">
                      <a:lumMod val="75000"/>
                      <a:lumOff val="25000"/>
                      <a:alpha val="99000"/>
                    </a:schemeClr>
                  </a:solidFill>
                </a:rPr>
                <a:t>U.S. Federal Government</a:t>
              </a:r>
            </a:p>
          </p:txBody>
        </p:sp>
        <p:pic>
          <p:nvPicPr>
            <p:cNvPr id="31"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2611" y="4169925"/>
            <a:ext cx="5495979" cy="1828800"/>
            <a:chOff x="582611" y="4169925"/>
            <a:chExt cx="5495979" cy="1828800"/>
          </a:xfrm>
        </p:grpSpPr>
        <p:sp>
          <p:nvSpPr>
            <p:cNvPr id="56" name="Rectangle 55"/>
            <p:cNvSpPr/>
            <p:nvPr>
              <p:custDataLst>
                <p:tags r:id="rId4"/>
              </p:custDataLst>
            </p:nvPr>
          </p:nvSpPr>
          <p:spPr bwMode="auto">
            <a:xfrm>
              <a:off x="582611" y="4169925"/>
              <a:ext cx="5495979"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82880" rIns="274320" bIns="45718" numCol="1" rtlCol="0" anchor="t" anchorCtr="0" compatLnSpc="1">
              <a:prstTxWarp prst="textNoShape">
                <a:avLst/>
              </a:prstTxWarp>
            </a:bodyPr>
            <a:lstStyle/>
            <a:p>
              <a:pPr defTabSz="914099" fontAlgn="base">
                <a:spcBef>
                  <a:spcPts val="1200"/>
                </a:spcBef>
              </a:pPr>
              <a:r>
                <a:rPr lang="en-US" sz="1800" dirty="0">
                  <a:ln>
                    <a:solidFill>
                      <a:schemeClr val="bg1">
                        <a:alpha val="0"/>
                      </a:schemeClr>
                    </a:solidFill>
                  </a:ln>
                  <a:solidFill>
                    <a:schemeClr val="tx1">
                      <a:lumMod val="75000"/>
                      <a:lumOff val="25000"/>
                      <a:alpha val="99000"/>
                    </a:schemeClr>
                  </a:solidFill>
                </a:rPr>
                <a:t>It</a:t>
              </a:r>
              <a:r>
                <a:rPr lang="en-US" sz="1800" i="1" dirty="0">
                  <a:ln>
                    <a:solidFill>
                      <a:schemeClr val="bg1">
                        <a:alpha val="0"/>
                      </a:schemeClr>
                    </a:solidFill>
                  </a:ln>
                  <a:solidFill>
                    <a:schemeClr val="tx1">
                      <a:lumMod val="75000"/>
                      <a:lumOff val="25000"/>
                      <a:alpha val="99000"/>
                    </a:schemeClr>
                  </a:solidFill>
                </a:rPr>
                <a:t> takes more time to hand a project from </a:t>
              </a:r>
              <a:r>
                <a:rPr lang="en-US" sz="1800" i="1" dirty="0" smtClean="0">
                  <a:ln>
                    <a:solidFill>
                      <a:schemeClr val="bg1">
                        <a:alpha val="0"/>
                      </a:schemeClr>
                    </a:solidFill>
                  </a:ln>
                  <a:solidFill>
                    <a:schemeClr val="tx1">
                      <a:lumMod val="75000"/>
                      <a:lumOff val="25000"/>
                      <a:alpha val="99000"/>
                    </a:schemeClr>
                  </a:solidFill>
                </a:rPr>
                <a:t>the </a:t>
              </a:r>
              <a:r>
                <a:rPr lang="en-US" sz="1800" i="1" dirty="0">
                  <a:ln>
                    <a:solidFill>
                      <a:schemeClr val="bg1">
                        <a:alpha val="0"/>
                      </a:schemeClr>
                    </a:solidFill>
                  </a:ln>
                  <a:solidFill>
                    <a:schemeClr val="tx1">
                      <a:lumMod val="75000"/>
                      <a:lumOff val="25000"/>
                      <a:alpha val="99000"/>
                    </a:schemeClr>
                  </a:solidFill>
                </a:rPr>
                <a:t>seismic guys to me to the engineers in production than it does to figure out the oil </a:t>
              </a:r>
              <a:r>
                <a:rPr lang="en-US" sz="1800" i="1" dirty="0" smtClean="0">
                  <a:ln>
                    <a:solidFill>
                      <a:schemeClr val="bg1">
                        <a:alpha val="0"/>
                      </a:schemeClr>
                    </a:solidFill>
                  </a:ln>
                  <a:solidFill>
                    <a:schemeClr val="tx1">
                      <a:lumMod val="75000"/>
                      <a:lumOff val="25000"/>
                      <a:alpha val="99000"/>
                    </a:schemeClr>
                  </a:solidFill>
                </a:rPr>
                <a:t>field </a:t>
              </a:r>
              <a:r>
                <a:rPr lang="en-US" sz="1800" i="1" dirty="0">
                  <a:ln>
                    <a:solidFill>
                      <a:schemeClr val="bg1">
                        <a:alpha val="0"/>
                      </a:schemeClr>
                    </a:solidFill>
                  </a:ln>
                  <a:solidFill>
                    <a:schemeClr val="tx1">
                      <a:lumMod val="75000"/>
                      <a:lumOff val="25000"/>
                      <a:alpha val="99000"/>
                    </a:schemeClr>
                  </a:solidFill>
                </a:rPr>
                <a:t>plays</a:t>
              </a:r>
              <a:r>
                <a:rPr lang="en-US" sz="1800" i="1" dirty="0" smtClean="0">
                  <a:ln>
                    <a:solidFill>
                      <a:schemeClr val="bg1">
                        <a:alpha val="0"/>
                      </a:schemeClr>
                    </a:solidFill>
                  </a:ln>
                  <a:solidFill>
                    <a:schemeClr val="tx1">
                      <a:lumMod val="75000"/>
                      <a:lumOff val="25000"/>
                      <a:alpha val="99000"/>
                    </a:schemeClr>
                  </a:solidFill>
                </a:rPr>
                <a:t>.</a:t>
              </a:r>
            </a:p>
            <a:p>
              <a:pPr algn="r" defTabSz="914099" fontAlgn="base">
                <a:spcBef>
                  <a:spcPts val="1200"/>
                </a:spcBef>
              </a:pPr>
              <a:r>
                <a:rPr lang="en-US" sz="1600" b="1" dirty="0" smtClean="0">
                  <a:ln>
                    <a:solidFill>
                      <a:schemeClr val="bg1">
                        <a:alpha val="0"/>
                      </a:schemeClr>
                    </a:solidFill>
                  </a:ln>
                  <a:solidFill>
                    <a:schemeClr val="tx1">
                      <a:lumMod val="75000"/>
                      <a:lumOff val="25000"/>
                      <a:alpha val="99000"/>
                    </a:schemeClr>
                  </a:solidFill>
                </a:rPr>
                <a:t>Geologist</a:t>
              </a:r>
              <a:r>
                <a:rPr lang="en-US" sz="1600" dirty="0">
                  <a:ln>
                    <a:solidFill>
                      <a:schemeClr val="bg1">
                        <a:alpha val="0"/>
                      </a:schemeClr>
                    </a:solidFill>
                  </a:ln>
                  <a:solidFill>
                    <a:schemeClr val="tx1">
                      <a:lumMod val="75000"/>
                      <a:lumOff val="25000"/>
                      <a:alpha val="99000"/>
                    </a:schemeClr>
                  </a:solidFill>
                </a:rPr>
                <a:t>, </a:t>
              </a:r>
              <a:br>
                <a:rPr lang="en-US" sz="1600" dirty="0">
                  <a:ln>
                    <a:solidFill>
                      <a:schemeClr val="bg1">
                        <a:alpha val="0"/>
                      </a:schemeClr>
                    </a:solidFill>
                  </a:ln>
                  <a:solidFill>
                    <a:schemeClr val="tx1">
                      <a:lumMod val="75000"/>
                      <a:lumOff val="25000"/>
                      <a:alpha val="99000"/>
                    </a:schemeClr>
                  </a:solidFill>
                </a:rPr>
              </a:br>
              <a:r>
                <a:rPr lang="en-US" sz="1600" dirty="0" smtClean="0">
                  <a:ln>
                    <a:solidFill>
                      <a:schemeClr val="bg1">
                        <a:alpha val="0"/>
                      </a:schemeClr>
                    </a:solidFill>
                  </a:ln>
                  <a:solidFill>
                    <a:schemeClr val="tx1">
                      <a:lumMod val="75000"/>
                      <a:lumOff val="25000"/>
                      <a:alpha val="99000"/>
                    </a:schemeClr>
                  </a:solidFill>
                </a:rPr>
                <a:t>Major </a:t>
              </a:r>
              <a:r>
                <a:rPr lang="en-US" sz="1600" dirty="0">
                  <a:ln>
                    <a:solidFill>
                      <a:schemeClr val="bg1">
                        <a:alpha val="0"/>
                      </a:schemeClr>
                    </a:solidFill>
                  </a:ln>
                  <a:solidFill>
                    <a:schemeClr val="tx1">
                      <a:lumMod val="75000"/>
                      <a:lumOff val="25000"/>
                      <a:alpha val="99000"/>
                    </a:schemeClr>
                  </a:solidFill>
                </a:rPr>
                <a:t>oil and gas company</a:t>
              </a:r>
              <a:endParaRPr lang="en-US" sz="1800" dirty="0">
                <a:ln>
                  <a:solidFill>
                    <a:schemeClr val="bg1">
                      <a:alpha val="0"/>
                    </a:schemeClr>
                  </a:solidFill>
                </a:ln>
                <a:solidFill>
                  <a:schemeClr val="tx1">
                    <a:lumMod val="75000"/>
                    <a:lumOff val="25000"/>
                    <a:alpha val="99000"/>
                  </a:schemeClr>
                </a:solidFill>
              </a:endParaRPr>
            </a:p>
          </p:txBody>
        </p:sp>
        <p:pic>
          <p:nvPicPr>
            <p:cNvPr id="33"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705"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a:t>
            </a:r>
            <a:r>
              <a:rPr lang="en-US" dirty="0">
                <a:solidFill>
                  <a:schemeClr val="bg1">
                    <a:alpha val="99000"/>
                  </a:schemeClr>
                </a:solidFill>
              </a:rPr>
              <a:t>– </a:t>
            </a:r>
            <a:r>
              <a:rPr lang="en-US" dirty="0" smtClean="0">
                <a:solidFill>
                  <a:schemeClr val="bg1">
                    <a:alpha val="99000"/>
                  </a:schemeClr>
                </a:solidFill>
              </a:rPr>
              <a:t>Workflow</a:t>
            </a:r>
            <a:endParaRPr lang="en-US" dirty="0">
              <a:solidFill>
                <a:schemeClr val="bg1">
                  <a:alpha val="99000"/>
                </a:schemeClr>
              </a:solidFill>
            </a:endParaRPr>
          </a:p>
        </p:txBody>
      </p:sp>
      <p:sp>
        <p:nvSpPr>
          <p:cNvPr id="38" name="Rectangle 37"/>
          <p:cNvSpPr>
            <a:spLocks noChangeAspect="1"/>
          </p:cNvSpPr>
          <p:nvPr/>
        </p:nvSpPr>
        <p:spPr>
          <a:xfrm>
            <a:off x="582611"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Data</a:t>
            </a:r>
          </a:p>
          <a:p>
            <a:pPr lvl="0">
              <a:lnSpc>
                <a:spcPct val="90000"/>
              </a:lnSpc>
            </a:pPr>
            <a:r>
              <a:rPr lang="en-US" sz="3200" dirty="0">
                <a:ln>
                  <a:solidFill>
                    <a:srgbClr val="FFFFFF">
                      <a:alpha val="0"/>
                    </a:srgbClr>
                  </a:solidFill>
                </a:ln>
                <a:solidFill>
                  <a:schemeClr val="bg1">
                    <a:alpha val="99000"/>
                  </a:schemeClr>
                </a:solidFill>
                <a:latin typeface="Segoe UI Light" pitchFamily="34" charset="0"/>
              </a:rPr>
              <a:t>Acquisition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Modeling</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1" name="Rectangle 40"/>
          <p:cNvSpPr>
            <a:spLocks noChangeAspect="1"/>
          </p:cNvSpPr>
          <p:nvPr/>
        </p:nvSpPr>
        <p:spPr>
          <a:xfrm>
            <a:off x="3377377"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Collaboration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Visualization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4" name="Rectangle 43"/>
          <p:cNvSpPr>
            <a:spLocks noChangeAspect="1"/>
          </p:cNvSpPr>
          <p:nvPr/>
        </p:nvSpPr>
        <p:spPr>
          <a:xfrm>
            <a:off x="8966910"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Dissemination,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Sharing</a:t>
            </a:r>
            <a:r>
              <a:rPr lang="en-US" sz="3200" dirty="0">
                <a:ln>
                  <a:solidFill>
                    <a:srgbClr val="FFFFFF">
                      <a:alpha val="0"/>
                    </a:srgbClr>
                  </a:solidFill>
                </a:ln>
                <a:solidFill>
                  <a:schemeClr val="bg1">
                    <a:alpha val="99000"/>
                  </a:schemeClr>
                </a:solidFill>
                <a:latin typeface="Segoe UI Light" pitchFamily="34" charset="0"/>
              </a:rPr>
              <a:t>,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Preservation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7" name="Rectangle 46"/>
          <p:cNvSpPr>
            <a:spLocks noChangeAspect="1"/>
          </p:cNvSpPr>
          <p:nvPr/>
        </p:nvSpPr>
        <p:spPr>
          <a:xfrm>
            <a:off x="6172143"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Analysis </a:t>
            </a:r>
            <a:r>
              <a:rPr lang="en-US" sz="3200" dirty="0" smtClean="0">
                <a:ln>
                  <a:solidFill>
                    <a:srgbClr val="FFFFFF">
                      <a:alpha val="0"/>
                    </a:srgbClr>
                  </a:solidFill>
                </a:ln>
                <a:solidFill>
                  <a:schemeClr val="bg1">
                    <a:alpha val="99000"/>
                  </a:schemeClr>
                </a:solidFill>
                <a:latin typeface="Segoe UI Light" pitchFamily="34" charset="0"/>
              </a:rPr>
              <a:t>&amp;</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Data </a:t>
            </a:r>
            <a:r>
              <a:rPr lang="en-US" sz="3200" dirty="0">
                <a:ln>
                  <a:solidFill>
                    <a:srgbClr val="FFFFFF">
                      <a:alpha val="0"/>
                    </a:srgbClr>
                  </a:solidFill>
                </a:ln>
                <a:solidFill>
                  <a:schemeClr val="bg1">
                    <a:alpha val="99000"/>
                  </a:schemeClr>
                </a:solidFill>
                <a:latin typeface="Segoe UI Light" pitchFamily="34" charset="0"/>
              </a:rPr>
              <a:t>Mining</a:t>
            </a:r>
          </a:p>
        </p:txBody>
      </p:sp>
    </p:spTree>
    <p:extLst>
      <p:ext uri="{BB962C8B-B14F-4D97-AF65-F5344CB8AC3E}">
        <p14:creationId xmlns:p14="http://schemas.microsoft.com/office/powerpoint/2010/main" val="352410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000" dirty="0" smtClean="0"/>
              <a:t>Challenge – Tools are often developed and </a:t>
            </a:r>
            <a:r>
              <a:rPr lang="en-US" sz="4000" dirty="0" smtClean="0"/>
              <a:t>work </a:t>
            </a:r>
            <a:r>
              <a:rPr lang="en-US" sz="4000" dirty="0" smtClean="0"/>
              <a:t>better on Linux</a:t>
            </a:r>
            <a:endParaRPr lang="en-US" sz="4000" dirty="0"/>
          </a:p>
        </p:txBody>
      </p:sp>
    </p:spTree>
    <p:extLst>
      <p:ext uri="{BB962C8B-B14F-4D97-AF65-F5344CB8AC3E}">
        <p14:creationId xmlns:p14="http://schemas.microsoft.com/office/powerpoint/2010/main" val="9447108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21641921"/>
              </p:ext>
            </p:extLst>
          </p:nvPr>
        </p:nvGraphicFramePr>
        <p:xfrm>
          <a:off x="305541" y="1448597"/>
          <a:ext cx="11362877" cy="4795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6" name="Rectangle 2147"/>
          <p:cNvSpPr>
            <a:spLocks noChangeArrowheads="1"/>
          </p:cNvSpPr>
          <p:nvPr/>
        </p:nvSpPr>
        <p:spPr bwMode="auto">
          <a:xfrm>
            <a:off x="1828534" y="912451"/>
            <a:ext cx="8731812" cy="844793"/>
          </a:xfrm>
          <a:prstGeom prst="rect">
            <a:avLst/>
          </a:prstGeom>
          <a:noFill/>
          <a:ln w="9525">
            <a:noFill/>
            <a:miter lim="800000"/>
            <a:headEnd/>
            <a:tailEnd/>
          </a:ln>
        </p:spPr>
        <p:txBody>
          <a:bodyPr lIns="121834" tIns="60918" rIns="121834" bIns="60918">
            <a:spAutoFit/>
          </a:bodyPr>
          <a:lstStyle/>
          <a:p>
            <a:endParaRPr lang="en-US" sz="2699">
              <a:latin typeface="Calibri" pitchFamily="34" charset="0"/>
            </a:endParaRPr>
          </a:p>
          <a:p>
            <a:endParaRPr lang="en-US" sz="1899">
              <a:latin typeface="Calibri" pitchFamily="34" charset="0"/>
            </a:endParaRPr>
          </a:p>
        </p:txBody>
      </p:sp>
      <p:sp>
        <p:nvSpPr>
          <p:cNvPr id="16387" name="TextBox 7"/>
          <p:cNvSpPr txBox="1">
            <a:spLocks noChangeArrowheads="1"/>
          </p:cNvSpPr>
          <p:nvPr/>
        </p:nvSpPr>
        <p:spPr bwMode="auto">
          <a:xfrm>
            <a:off x="3249991" y="1140957"/>
            <a:ext cx="246112" cy="625142"/>
          </a:xfrm>
          <a:prstGeom prst="rect">
            <a:avLst/>
          </a:prstGeom>
          <a:noFill/>
          <a:ln w="9525">
            <a:noFill/>
            <a:miter lim="800000"/>
            <a:headEnd/>
            <a:tailEnd/>
          </a:ln>
        </p:spPr>
        <p:txBody>
          <a:bodyPr wrap="none" lIns="121834" tIns="60918" rIns="121834" bIns="60918">
            <a:spAutoFit/>
          </a:bodyPr>
          <a:lstStyle/>
          <a:p>
            <a:endParaRPr lang="en-US" sz="3199">
              <a:latin typeface="Calibri" pitchFamily="34" charset="0"/>
            </a:endParaRPr>
          </a:p>
        </p:txBody>
      </p:sp>
      <p:sp>
        <p:nvSpPr>
          <p:cNvPr id="16388" name="Title 2"/>
          <p:cNvSpPr>
            <a:spLocks noGrp="1"/>
          </p:cNvSpPr>
          <p:nvPr>
            <p:ph type="ctrTitle"/>
          </p:nvPr>
        </p:nvSpPr>
        <p:spPr>
          <a:xfrm>
            <a:off x="3246279" y="-218239"/>
            <a:ext cx="8373521" cy="1359196"/>
          </a:xfrm>
        </p:spPr>
        <p:txBody>
          <a:bodyPr/>
          <a:lstStyle/>
          <a:p>
            <a:r>
              <a:rPr lang="en-US" sz="3599" dirty="0" smtClean="0"/>
              <a:t>Eco-system we touched to </a:t>
            </a:r>
            <a:r>
              <a:rPr lang="en-US" sz="3599" dirty="0"/>
              <a:t>create Scalable Big Compute Azure services</a:t>
            </a:r>
          </a:p>
        </p:txBody>
      </p:sp>
    </p:spTree>
    <p:extLst>
      <p:ext uri="{BB962C8B-B14F-4D97-AF65-F5344CB8AC3E}">
        <p14:creationId xmlns:p14="http://schemas.microsoft.com/office/powerpoint/2010/main" val="9035218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New Windows Azure Features</a:t>
            </a:r>
            <a:endParaRPr lang="en-US" dirty="0"/>
          </a:p>
        </p:txBody>
      </p:sp>
    </p:spTree>
    <p:extLst>
      <p:ext uri="{BB962C8B-B14F-4D97-AF65-F5344CB8AC3E}">
        <p14:creationId xmlns:p14="http://schemas.microsoft.com/office/powerpoint/2010/main" val="22560061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011324" y="1844155"/>
            <a:ext cx="8656801" cy="4388894"/>
          </a:xfrm>
        </p:spPr>
        <p:txBody>
          <a:bodyPr/>
          <a:lstStyle/>
          <a:p>
            <a:r>
              <a:rPr lang="en-US" dirty="0" smtClean="0"/>
              <a:t>Problem: </a:t>
            </a:r>
            <a:r>
              <a:rPr lang="en-US" sz="4000" dirty="0" smtClean="0"/>
              <a:t>Store Data &amp; Scale Compute</a:t>
            </a:r>
          </a:p>
          <a:p>
            <a:r>
              <a:rPr lang="en-US" dirty="0" smtClean="0"/>
              <a:t>Tool Patterns: </a:t>
            </a:r>
            <a:r>
              <a:rPr lang="en-US" sz="4000" dirty="0" smtClean="0"/>
              <a:t>Batch, Interactive, Realtime</a:t>
            </a:r>
          </a:p>
          <a:p>
            <a:r>
              <a:rPr lang="en-US" dirty="0" smtClean="0"/>
              <a:t>Challenge: </a:t>
            </a:r>
            <a:r>
              <a:rPr lang="en-US" sz="4000" dirty="0" smtClean="0"/>
              <a:t>Cross-platform requirement</a:t>
            </a:r>
          </a:p>
          <a:p>
            <a:r>
              <a:rPr lang="en-US" b="1" dirty="0" smtClean="0"/>
              <a:t>Opportunity : Reliable Computing</a:t>
            </a:r>
          </a:p>
          <a:p>
            <a:endParaRPr lang="en-US" dirty="0" smtClean="0"/>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9566" y="0"/>
            <a:ext cx="252925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Linux Offering</a:t>
            </a:r>
            <a:endParaRPr lang="en-US" dirty="0"/>
          </a:p>
        </p:txBody>
      </p:sp>
      <p:sp>
        <p:nvSpPr>
          <p:cNvPr id="3" name="Text Placeholder 2"/>
          <p:cNvSpPr>
            <a:spLocks noGrp="1"/>
          </p:cNvSpPr>
          <p:nvPr>
            <p:ph type="body" sz="quarter" idx="10"/>
          </p:nvPr>
        </p:nvSpPr>
        <p:spPr>
          <a:xfrm>
            <a:off x="519112" y="1447799"/>
            <a:ext cx="11149013" cy="3988784"/>
          </a:xfrm>
        </p:spPr>
        <p:txBody>
          <a:bodyPr/>
          <a:lstStyle/>
          <a:p>
            <a:pPr marL="571500" indent="-571500">
              <a:buFont typeface="Arial" panose="020B0604020202020204" pitchFamily="34" charset="0"/>
              <a:buChar char="•"/>
            </a:pPr>
            <a:r>
              <a:rPr lang="en-US" sz="2800" dirty="0" smtClean="0"/>
              <a:t>Linux as a first class citizen in Azure</a:t>
            </a:r>
          </a:p>
          <a:p>
            <a:pPr marL="571500" indent="-571500">
              <a:buFont typeface="Arial" panose="020B0604020202020204" pitchFamily="34" charset="0"/>
              <a:buChar char="•"/>
            </a:pPr>
            <a:r>
              <a:rPr lang="en-US" sz="2800" dirty="0" smtClean="0"/>
              <a:t>We will focus mainly on Enterprises and ISVs </a:t>
            </a:r>
            <a:br>
              <a:rPr lang="en-US" sz="2800" dirty="0" smtClean="0"/>
            </a:br>
            <a:r>
              <a:rPr lang="en-US" sz="2800" dirty="0" smtClean="0"/>
              <a:t>but will also reach out to the community </a:t>
            </a:r>
          </a:p>
          <a:p>
            <a:pPr marL="457200" indent="-457200">
              <a:buFont typeface="Arial" panose="020B0604020202020204" pitchFamily="34" charset="0"/>
              <a:buChar char="•"/>
            </a:pPr>
            <a:r>
              <a:rPr lang="en-US" sz="2800" dirty="0" smtClean="0"/>
              <a:t>	Open Sourcing critical components</a:t>
            </a:r>
          </a:p>
          <a:p>
            <a:pPr marL="457200" indent="-457200">
              <a:buFont typeface="Arial" panose="020B0604020202020204" pitchFamily="34" charset="0"/>
              <a:buChar char="•"/>
            </a:pPr>
            <a:r>
              <a:rPr lang="en-US" sz="2800" dirty="0" smtClean="0"/>
              <a:t>	Documenting API</a:t>
            </a:r>
          </a:p>
          <a:p>
            <a:pPr marL="571500" indent="-571500">
              <a:buFont typeface="Arial" panose="020B0604020202020204" pitchFamily="34" charset="0"/>
              <a:buChar char="•"/>
            </a:pPr>
            <a:r>
              <a:rPr lang="en-US" sz="2800" dirty="0" smtClean="0"/>
              <a:t>We will offer both Community</a:t>
            </a:r>
          </a:p>
          <a:p>
            <a:pPr marL="571500" indent="-571500">
              <a:buFont typeface="Arial" panose="020B0604020202020204" pitchFamily="34" charset="0"/>
              <a:buChar char="•"/>
            </a:pPr>
            <a:r>
              <a:rPr lang="en-US" sz="2800" dirty="0" smtClean="0"/>
              <a:t>and Commercial Distributions </a:t>
            </a:r>
          </a:p>
          <a:p>
            <a:pPr marL="571500" indent="-571500">
              <a:buFont typeface="Arial" panose="020B0604020202020204" pitchFamily="34" charset="0"/>
              <a:buChar char="•"/>
            </a:pPr>
            <a:r>
              <a:rPr lang="en-US" sz="2800" dirty="0" smtClean="0"/>
              <a:t>You will be able to buy support for </a:t>
            </a:r>
            <a:br>
              <a:rPr lang="en-US" sz="2800" dirty="0" smtClean="0"/>
            </a:br>
            <a:r>
              <a:rPr lang="en-US" sz="2800" dirty="0" smtClean="0"/>
              <a:t>the commercial distributions (</a:t>
            </a:r>
            <a:r>
              <a:rPr lang="en-US" sz="2800" dirty="0"/>
              <a:t>GA only)</a:t>
            </a:r>
          </a:p>
          <a:p>
            <a:endParaRPr lang="en-US" sz="3600" dirty="0" smtClean="0"/>
          </a:p>
        </p:txBody>
      </p:sp>
      <p:sp>
        <p:nvSpPr>
          <p:cNvPr id="13" name="Freeform 84"/>
          <p:cNvSpPr>
            <a:spLocks noEditPoints="1"/>
          </p:cNvSpPr>
          <p:nvPr/>
        </p:nvSpPr>
        <p:spPr bwMode="black">
          <a:xfrm>
            <a:off x="10141877" y="4787038"/>
            <a:ext cx="1541189" cy="184236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58804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04" y="284689"/>
            <a:ext cx="11149013" cy="609398"/>
          </a:xfrm>
        </p:spPr>
        <p:txBody>
          <a:bodyPr/>
          <a:lstStyle/>
          <a:p>
            <a:r>
              <a:rPr lang="en-US" sz="4400" dirty="0" smtClean="0"/>
              <a:t>Windows Azure High Performance SKU</a:t>
            </a:r>
            <a:endParaRPr lang="en-US" sz="4400" dirty="0"/>
          </a:p>
        </p:txBody>
      </p:sp>
      <p:sp>
        <p:nvSpPr>
          <p:cNvPr id="3" name="Content Placeholder 2"/>
          <p:cNvSpPr>
            <a:spLocks noGrp="1"/>
          </p:cNvSpPr>
          <p:nvPr>
            <p:ph type="body" sz="quarter" idx="10"/>
          </p:nvPr>
        </p:nvSpPr>
        <p:spPr>
          <a:xfrm>
            <a:off x="261205" y="1583757"/>
            <a:ext cx="11149013" cy="2659190"/>
          </a:xfrm>
          <a:prstGeom prst="rect">
            <a:avLst/>
          </a:prstGeom>
        </p:spPr>
        <p:txBody>
          <a:bodyPr/>
          <a:lstStyle/>
          <a:p>
            <a:pPr marL="342900" indent="-342900">
              <a:buFont typeface="Arial" panose="020B0604020202020204" pitchFamily="34" charset="0"/>
              <a:buChar char="•"/>
            </a:pPr>
            <a:r>
              <a:rPr lang="en-US" sz="2400" dirty="0"/>
              <a:t>Available in 8 core/60 GB and 16 core/120 GB instances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High CPU:  2x8 core processors per node </a:t>
            </a:r>
            <a:r>
              <a:rPr lang="en-US" sz="2400" dirty="0" err="1"/>
              <a:t>Sandybridge</a:t>
            </a:r>
            <a:r>
              <a:rPr lang="en-US" sz="2400" dirty="0"/>
              <a:t> </a:t>
            </a:r>
            <a:r>
              <a:rPr lang="en-US" sz="2400" dirty="0" smtClean="0"/>
              <a:t>at </a:t>
            </a:r>
            <a:r>
              <a:rPr lang="en-US" sz="2400" dirty="0"/>
              <a:t>2.6 MHz</a:t>
            </a:r>
          </a:p>
          <a:p>
            <a:pPr marL="342900" indent="-342900">
              <a:buFont typeface="Arial" panose="020B0604020202020204" pitchFamily="34" charset="0"/>
              <a:buChar char="•"/>
            </a:pPr>
            <a:r>
              <a:rPr lang="en-US" sz="2400" dirty="0"/>
              <a:t>High Memory: ~120 GB, 1600MHz DDR3</a:t>
            </a:r>
          </a:p>
          <a:p>
            <a:pPr marL="342900" indent="-342900">
              <a:buFont typeface="Arial" panose="020B0604020202020204" pitchFamily="34" charset="0"/>
              <a:buChar char="•"/>
            </a:pPr>
            <a:r>
              <a:rPr lang="en-US" sz="2400" dirty="0"/>
              <a:t>Fast Interconnect: QDR </a:t>
            </a:r>
            <a:r>
              <a:rPr lang="en-US" sz="2400" dirty="0" err="1"/>
              <a:t>Infiniband</a:t>
            </a:r>
            <a:r>
              <a:rPr lang="en-US" sz="2400" dirty="0"/>
              <a:t> for intra deployment traffic, </a:t>
            </a:r>
            <a:endParaRPr lang="en-US" sz="2400" dirty="0" smtClean="0"/>
          </a:p>
          <a:p>
            <a:pPr marL="342900" indent="-342900">
              <a:buFont typeface="Arial" panose="020B0604020202020204" pitchFamily="34" charset="0"/>
              <a:buChar char="•"/>
            </a:pPr>
            <a:r>
              <a:rPr lang="en-US" sz="2400" dirty="0" smtClean="0"/>
              <a:t>non-blocking</a:t>
            </a:r>
            <a:r>
              <a:rPr lang="en-US" sz="2400" dirty="0"/>
              <a:t>, 10gigE for standard Azure traffic and internet access</a:t>
            </a:r>
          </a:p>
          <a:p>
            <a:pPr marL="342900" indent="-342900">
              <a:buFont typeface="Arial" panose="020B0604020202020204" pitchFamily="34" charset="0"/>
              <a:buChar char="•"/>
            </a:pPr>
            <a:r>
              <a:rPr lang="en-US" sz="2400" dirty="0"/>
              <a:t>Scratch storage: 2 TB per node</a:t>
            </a:r>
          </a:p>
          <a:p>
            <a:endParaRPr lang="en-US" sz="2400" dirty="0"/>
          </a:p>
        </p:txBody>
      </p:sp>
      <p:sp>
        <p:nvSpPr>
          <p:cNvPr id="4" name="Rectangle 3"/>
          <p:cNvSpPr/>
          <p:nvPr/>
        </p:nvSpPr>
        <p:spPr bwMode="auto">
          <a:xfrm>
            <a:off x="9659566" y="0"/>
            <a:ext cx="252925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Freeform 84"/>
          <p:cNvSpPr>
            <a:spLocks noEditPoints="1"/>
          </p:cNvSpPr>
          <p:nvPr/>
        </p:nvSpPr>
        <p:spPr bwMode="black">
          <a:xfrm>
            <a:off x="10141877" y="4787038"/>
            <a:ext cx="1541189" cy="184236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6781415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6256" y="1440756"/>
            <a:ext cx="10693401" cy="1378644"/>
          </a:xfrm>
        </p:spPr>
        <p:txBody>
          <a:bodyPr/>
          <a:lstStyle/>
          <a:p>
            <a:r>
              <a:rPr lang="en-US" sz="6000" dirty="0" smtClean="0"/>
              <a:t>Windows Azure HDInsight Service</a:t>
            </a:r>
            <a:endParaRPr lang="en-US" sz="6000" dirty="0"/>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12188825" cy="4038600"/>
          </a:xfrm>
          <a:prstGeom prst="rect">
            <a:avLst/>
          </a:prstGeom>
        </p:spPr>
      </p:pic>
    </p:spTree>
    <p:extLst>
      <p:ext uri="{BB962C8B-B14F-4D97-AF65-F5344CB8AC3E}">
        <p14:creationId xmlns:p14="http://schemas.microsoft.com/office/powerpoint/2010/main" val="398491236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5719"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0" y="0"/>
                        <a:ext cx="158750" cy="158750"/>
                      </a:xfrm>
                      <a:prstGeom prst="rect">
                        <a:avLst/>
                      </a:prstGeom>
                    </p:spPr>
                  </p:pic>
                </p:oleObj>
              </mc:Fallback>
            </mc:AlternateContent>
          </a:graphicData>
        </a:graphic>
      </p:graphicFrame>
      <p:sp>
        <p:nvSpPr>
          <p:cNvPr id="79" name="TextBox 78"/>
          <p:cNvSpPr txBox="1"/>
          <p:nvPr/>
        </p:nvSpPr>
        <p:spPr>
          <a:xfrm>
            <a:off x="250214" y="6448942"/>
            <a:ext cx="3967433" cy="184666"/>
          </a:xfrm>
          <a:prstGeom prst="rect">
            <a:avLst/>
          </a:prstGeom>
          <a:noFill/>
        </p:spPr>
        <p:txBody>
          <a:bodyPr wrap="none" lIns="0" tIns="0" rIns="0" bIns="0"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chemeClr val="bg1"/>
                </a:solidFill>
                <a:effectLst/>
                <a:uLnTx/>
                <a:uFillTx/>
              </a:rPr>
              <a:t>Reference</a:t>
            </a:r>
            <a:r>
              <a:rPr kumimoji="0" lang="en-US" sz="1200" b="0" i="0" u="none" strike="noStrike" kern="0" cap="none" spc="0" normalizeH="0" baseline="0" noProof="0" dirty="0">
                <a:ln>
                  <a:solidFill>
                    <a:schemeClr val="bg1">
                      <a:alpha val="0"/>
                    </a:schemeClr>
                  </a:solidFill>
                </a:ln>
                <a:solidFill>
                  <a:schemeClr val="bg1"/>
                </a:solidFill>
                <a:effectLst/>
                <a:uLnTx/>
                <a:uFillTx/>
              </a:rPr>
              <a:t>: </a:t>
            </a:r>
            <a:r>
              <a:rPr kumimoji="0" lang="en-US" sz="1200" b="0" i="0" u="sng" strike="noStrike" kern="0" cap="none" spc="0" normalizeH="0" baseline="0" noProof="0" dirty="0">
                <a:ln>
                  <a:solidFill>
                    <a:schemeClr val="bg1">
                      <a:alpha val="0"/>
                    </a:schemeClr>
                  </a:solidFill>
                </a:ln>
                <a:solidFill>
                  <a:schemeClr val="bg1"/>
                </a:solidFill>
                <a:effectLst/>
                <a:uLnTx/>
                <a:uFillTx/>
              </a:rPr>
              <a:t>http://</a:t>
            </a:r>
            <a:r>
              <a:rPr kumimoji="0" lang="en-US" sz="1200" b="0" i="0" u="sng" strike="noStrike" kern="0" cap="none" spc="0" normalizeH="0" baseline="0" noProof="0" dirty="0" smtClean="0">
                <a:ln>
                  <a:solidFill>
                    <a:schemeClr val="bg1">
                      <a:alpha val="0"/>
                    </a:schemeClr>
                  </a:solidFill>
                </a:ln>
                <a:solidFill>
                  <a:schemeClr val="bg1"/>
                </a:solidFill>
                <a:effectLst/>
                <a:uLnTx/>
                <a:uFillTx/>
              </a:rPr>
              <a:t>en.wikipedia.org/wiki/File:Hadoop_1.png </a:t>
            </a:r>
            <a:endParaRPr kumimoji="0" lang="en-US" sz="1200" b="0" i="0" u="sng" strike="noStrike" kern="0" cap="none" spc="0" normalizeH="0" baseline="0" noProof="0" dirty="0">
              <a:ln>
                <a:solidFill>
                  <a:schemeClr val="bg1">
                    <a:alpha val="0"/>
                  </a:schemeClr>
                </a:solidFill>
              </a:ln>
              <a:solidFill>
                <a:schemeClr val="bg1"/>
              </a:solidFill>
              <a:effectLst/>
              <a:uLnTx/>
              <a:uFillTx/>
            </a:endParaRPr>
          </a:p>
        </p:txBody>
      </p:sp>
      <p:grpSp>
        <p:nvGrpSpPr>
          <p:cNvPr id="13" name="Group 12"/>
          <p:cNvGrpSpPr/>
          <p:nvPr/>
        </p:nvGrpSpPr>
        <p:grpSpPr>
          <a:xfrm>
            <a:off x="4482353"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err="1" smtClean="0">
                  <a:ln>
                    <a:solidFill>
                      <a:schemeClr val="bg1">
                        <a:alpha val="0"/>
                      </a:schemeClr>
                    </a:solidFill>
                  </a:ln>
                  <a:solidFill>
                    <a:schemeClr val="bg1">
                      <a:alpha val="99000"/>
                    </a:schemeClr>
                  </a:solidFill>
                  <a:effectLst/>
                  <a:uLnTx/>
                  <a:uFillTx/>
                </a:rPr>
                <a:t>MapReduce</a:t>
              </a: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HDFS </a:t>
              </a:r>
              <a:b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b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Job tracker</a:t>
                </a:r>
                <a:endParaRPr lang="en-US" dirty="0">
                  <a:ln>
                    <a:solidFill>
                      <a:schemeClr val="bg1">
                        <a:alpha val="0"/>
                      </a:schemeClr>
                    </a:solidFill>
                  </a:ln>
                  <a:solidFill>
                    <a:schemeClr val="bg1"/>
                  </a:solidFill>
                </a:endParaRP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Name node</a:t>
                </a:r>
                <a:endParaRPr lang="en-US" dirty="0">
                  <a:ln>
                    <a:solidFill>
                      <a:schemeClr val="bg1">
                        <a:alpha val="0"/>
                      </a:schemeClr>
                    </a:solidFill>
                  </a:ln>
                  <a:solidFill>
                    <a:schemeClr val="bg1"/>
                  </a:solidFill>
                </a:endParaRP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73" y="2548785"/>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5433"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19112" y="228600"/>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solidFill>
                  <a:schemeClr val="bg1">
                    <a:alpha val="99000"/>
                  </a:schemeClr>
                </a:solidFill>
              </a:rPr>
              <a:t>Hadoop Distributed Architecture</a:t>
            </a:r>
            <a:endParaRPr lang="en-US" sz="3600" dirty="0">
              <a:solidFill>
                <a:schemeClr val="accent4"/>
              </a:solidFill>
            </a:endParaRPr>
          </a:p>
        </p:txBody>
      </p:sp>
    </p:spTree>
    <p:extLst>
      <p:ext uri="{BB962C8B-B14F-4D97-AF65-F5344CB8AC3E}">
        <p14:creationId xmlns:p14="http://schemas.microsoft.com/office/powerpoint/2010/main" val="213910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FIRST, STORE THE DATA</a:t>
            </a:r>
            <a:endParaRPr lang="en-US" sz="2000" b="1" dirty="0">
              <a:ln>
                <a:solidFill>
                  <a:schemeClr val="bg1">
                    <a:alpha val="0"/>
                  </a:schemeClr>
                </a:solidFill>
              </a:ln>
              <a:solidFill>
                <a:srgbClr val="595959"/>
              </a:solidFill>
            </a:endParaRPr>
          </a:p>
        </p:txBody>
      </p:sp>
      <p:sp>
        <p:nvSpPr>
          <p:cNvPr id="183" name="Rectangle 182"/>
          <p:cNvSpPr/>
          <p:nvPr/>
        </p:nvSpPr>
        <p:spPr bwMode="auto">
          <a:xfrm>
            <a:off x="6048650" y="1880655"/>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82" name="Group 181"/>
          <p:cNvGrpSpPr/>
          <p:nvPr/>
        </p:nvGrpSpPr>
        <p:grpSpPr>
          <a:xfrm>
            <a:off x="6357386" y="4114800"/>
            <a:ext cx="1481737" cy="1717518"/>
            <a:chOff x="6116086" y="4114800"/>
            <a:chExt cx="1481737" cy="1717518"/>
          </a:xfrm>
        </p:grpSpPr>
        <p:grpSp>
          <p:nvGrpSpPr>
            <p:cNvPr id="174" name="Group 173"/>
            <p:cNvGrpSpPr/>
            <p:nvPr/>
          </p:nvGrpSpPr>
          <p:grpSpPr>
            <a:xfrm>
              <a:off x="6116086" y="4114800"/>
              <a:ext cx="1481737" cy="1717518"/>
              <a:chOff x="6116086" y="4114800"/>
              <a:chExt cx="1481737" cy="1717518"/>
            </a:xfrm>
          </p:grpSpPr>
          <p:sp>
            <p:nvSpPr>
              <p:cNvPr id="149" name="TextBox 148"/>
              <p:cNvSpPr txBox="1"/>
              <p:nvPr/>
            </p:nvSpPr>
            <p:spPr>
              <a:xfrm>
                <a:off x="6424026"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6531" y="2028969"/>
            <a:ext cx="1481737" cy="1717518"/>
            <a:chOff x="7975231" y="2028969"/>
            <a:chExt cx="1481737" cy="1717518"/>
          </a:xfrm>
        </p:grpSpPr>
        <p:grpSp>
          <p:nvGrpSpPr>
            <p:cNvPr id="177" name="Group 176"/>
            <p:cNvGrpSpPr/>
            <p:nvPr/>
          </p:nvGrpSpPr>
          <p:grpSpPr>
            <a:xfrm>
              <a:off x="7975231" y="2028969"/>
              <a:ext cx="1481737" cy="1717518"/>
              <a:chOff x="7975231" y="2028969"/>
              <a:chExt cx="1481737" cy="1717518"/>
            </a:xfrm>
          </p:grpSpPr>
          <p:sp>
            <p:nvSpPr>
              <p:cNvPr id="129" name="TextBox 128"/>
              <p:cNvSpPr txBox="1"/>
              <p:nvPr/>
            </p:nvSpPr>
            <p:spPr>
              <a:xfrm>
                <a:off x="8283171"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7386" y="2028969"/>
            <a:ext cx="1481737" cy="1717518"/>
            <a:chOff x="6116086" y="2028969"/>
            <a:chExt cx="1481737" cy="1717518"/>
          </a:xfrm>
        </p:grpSpPr>
        <p:sp>
          <p:nvSpPr>
            <p:cNvPr id="66" name="TextBox 65"/>
            <p:cNvSpPr txBox="1"/>
            <p:nvPr/>
          </p:nvSpPr>
          <p:spPr>
            <a:xfrm>
              <a:off x="6424026"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19112" y="228600"/>
            <a:ext cx="11149013" cy="747897"/>
          </a:xfrm>
        </p:spPr>
        <p:txBody>
          <a:bodyPr/>
          <a:lstStyle/>
          <a:p>
            <a:r>
              <a:rPr lang="en-US" dirty="0" err="1" smtClean="0"/>
              <a:t>MapReduce</a:t>
            </a:r>
            <a:r>
              <a:rPr lang="en-US" dirty="0" smtClean="0"/>
              <a:t>: Move Code to the Data</a:t>
            </a:r>
            <a:endParaRPr lang="en-US" sz="3600" dirty="0">
              <a:solidFill>
                <a:schemeClr val="accent4"/>
              </a:solidFill>
            </a:endParaRPr>
          </a:p>
        </p:txBody>
      </p:sp>
      <p:sp>
        <p:nvSpPr>
          <p:cNvPr id="4" name="Right Arrow 3"/>
          <p:cNvSpPr/>
          <p:nvPr/>
        </p:nvSpPr>
        <p:spPr bwMode="auto">
          <a:xfrm>
            <a:off x="3849473"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 name="Group 10"/>
          <p:cNvGrpSpPr/>
          <p:nvPr/>
        </p:nvGrpSpPr>
        <p:grpSpPr>
          <a:xfrm>
            <a:off x="2220028"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1900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821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814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736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736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1900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821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6531" y="4114800"/>
            <a:ext cx="1481737" cy="1717518"/>
            <a:chOff x="7975231" y="4114800"/>
            <a:chExt cx="1481737" cy="1717518"/>
          </a:xfrm>
        </p:grpSpPr>
        <p:sp>
          <p:nvSpPr>
            <p:cNvPr id="169" name="TextBox 168"/>
            <p:cNvSpPr txBox="1"/>
            <p:nvPr/>
          </p:nvSpPr>
          <p:spPr>
            <a:xfrm>
              <a:off x="8283171"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0893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0893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814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0893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814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736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3312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SECOND, TAKE THE PROCESSING TO THE DATA</a:t>
            </a:r>
            <a:endParaRPr lang="en-US" sz="2000" b="1" dirty="0">
              <a:ln>
                <a:solidFill>
                  <a:schemeClr val="bg1">
                    <a:alpha val="0"/>
                  </a:schemeClr>
                </a:solidFill>
              </a:ln>
              <a:solidFill>
                <a:srgbClr val="595959"/>
              </a:solidFill>
            </a:endParaRPr>
          </a:p>
        </p:txBody>
      </p:sp>
      <p:sp>
        <p:nvSpPr>
          <p:cNvPr id="2" name="Title 1"/>
          <p:cNvSpPr>
            <a:spLocks noGrp="1"/>
          </p:cNvSpPr>
          <p:nvPr>
            <p:ph type="title"/>
            <p:custDataLst>
              <p:tags r:id="rId2"/>
            </p:custDataLst>
          </p:nvPr>
        </p:nvSpPr>
        <p:spPr>
          <a:xfrm>
            <a:off x="519112" y="228600"/>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5816"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Map Reduce function in JavaScript</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map</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 =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value.split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zA</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-Z]/);</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for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 = 0; i &lt;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words.length</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9144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if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(words[i]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(words[i</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toLowerCase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1);}</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reduce</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values, context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sum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while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values.hasNext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sum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parseInt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4572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(key, sum);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p:txBody>
      </p:sp>
      <p:grpSp>
        <p:nvGrpSpPr>
          <p:cNvPr id="16" name="Group 15"/>
          <p:cNvGrpSpPr/>
          <p:nvPr/>
        </p:nvGrpSpPr>
        <p:grpSpPr>
          <a:xfrm>
            <a:off x="1037358"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3411" y="4124442"/>
            <a:ext cx="1268671" cy="1249558"/>
          </a:xfrm>
          <a:prstGeom prst="rect">
            <a:avLst/>
          </a:prstGeom>
        </p:spPr>
      </p:pic>
      <p:sp>
        <p:nvSpPr>
          <p:cNvPr id="193" name="Right Arrow 192"/>
          <p:cNvSpPr/>
          <p:nvPr/>
        </p:nvSpPr>
        <p:spPr bwMode="auto">
          <a:xfrm>
            <a:off x="4756668"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4" name="Right Arrow 193"/>
          <p:cNvSpPr/>
          <p:nvPr/>
        </p:nvSpPr>
        <p:spPr bwMode="auto">
          <a:xfrm rot="10800000">
            <a:off x="6747140"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5969" y="2241556"/>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smtClean="0">
                <a:solidFill>
                  <a:schemeClr val="accent1">
                    <a:alpha val="99000"/>
                  </a:schemeClr>
                </a:solidFill>
              </a:rPr>
              <a:t>Code</a:t>
            </a:r>
            <a:endParaRPr lang="en-US" sz="2400" dirty="0">
              <a:solidFill>
                <a:schemeClr val="accent1">
                  <a:alpha val="99000"/>
                </a:schemeClr>
              </a:solidFill>
            </a:endParaRPr>
          </a:p>
        </p:txBody>
      </p:sp>
    </p:spTree>
    <p:extLst>
      <p:ext uri="{BB962C8B-B14F-4D97-AF65-F5344CB8AC3E}">
        <p14:creationId xmlns:p14="http://schemas.microsoft.com/office/powerpoint/2010/main" val="3566280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674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a:t>
            </a:r>
            <a:r>
              <a:rPr lang="en-US" dirty="0" err="1" smtClean="0"/>
              <a:t>NoSQL</a:t>
            </a:r>
            <a:endParaRPr lang="en-US" dirty="0"/>
          </a:p>
        </p:txBody>
      </p:sp>
      <p:graphicFrame>
        <p:nvGraphicFramePr>
          <p:cNvPr id="24" name="Table 23"/>
          <p:cNvGraphicFramePr>
            <a:graphicFrameLocks noGrp="1"/>
          </p:cNvGraphicFramePr>
          <p:nvPr>
            <p:extLst/>
          </p:nvPr>
        </p:nvGraphicFramePr>
        <p:xfrm>
          <a:off x="517525"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Hadoop</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5609" y="6063625"/>
            <a:ext cx="3627596" cy="184666"/>
          </a:xfrm>
          <a:prstGeom prst="rect">
            <a:avLst/>
          </a:prstGeom>
          <a:noFill/>
        </p:spPr>
        <p:txBody>
          <a:bodyPr wrap="none" lIns="0" tIns="0" rIns="0" bIns="0" rtlCol="0" anchor="b" anchorCtr="0">
            <a:spAutoFit/>
          </a:bodyPr>
          <a:lstStyle/>
          <a:p>
            <a:pPr lvl="0" defTabSz="914400">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6800"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2642"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62059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69178"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79706" y="3014493"/>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19095"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19097"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69177"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69177" y="2343078"/>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2842"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0461"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5720"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7587"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7013"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3252"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0487"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1203"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0352"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0926"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2103"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278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4612"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19915"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4120"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322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3697"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59280" y="1469825"/>
            <a:ext cx="2130396" cy="4687527"/>
          </a:xfrm>
          <a:prstGeom prst="rect">
            <a:avLst/>
          </a:prstGeom>
          <a:noFill/>
        </p:spPr>
        <p:txBody>
          <a:bodyPr wrap="square" lIns="91404" tIns="45701" rIns="91404" bIns="45701" rtlCol="0">
            <a:spAutoFit/>
          </a:bodyPr>
          <a:lstStyle/>
          <a:p>
            <a:r>
              <a:rPr lang="en-US" sz="2133" u="sng" dirty="0"/>
              <a:t>Legend</a:t>
            </a:r>
          </a:p>
          <a:p>
            <a:r>
              <a:rPr lang="en-US" sz="2133" dirty="0">
                <a:solidFill>
                  <a:srgbClr val="FF0000"/>
                </a:solidFill>
              </a:rPr>
              <a:t>Red = Core Hadoop</a:t>
            </a:r>
          </a:p>
          <a:p>
            <a:r>
              <a:rPr lang="en-US" sz="2133" dirty="0">
                <a:solidFill>
                  <a:schemeClr val="accent6"/>
                </a:solidFill>
              </a:rPr>
              <a:t>Blue = Data processing</a:t>
            </a:r>
          </a:p>
          <a:p>
            <a:r>
              <a:rPr lang="en-US" sz="2133" dirty="0">
                <a:solidFill>
                  <a:srgbClr val="7030A0"/>
                </a:solidFill>
              </a:rPr>
              <a:t>Purple = Microsoft integration points and value adds</a:t>
            </a:r>
          </a:p>
          <a:p>
            <a:r>
              <a:rPr lang="en-US" sz="2133" dirty="0">
                <a:solidFill>
                  <a:schemeClr val="accent1"/>
                </a:solidFill>
              </a:rPr>
              <a:t>Orange = Data Movement</a:t>
            </a:r>
          </a:p>
          <a:p>
            <a:r>
              <a:rPr lang="en-US" sz="2133" dirty="0">
                <a:solidFill>
                  <a:schemeClr val="accent4">
                    <a:lumMod val="75000"/>
                  </a:schemeClr>
                </a:solidFill>
              </a:rPr>
              <a:t>Green = </a:t>
            </a:r>
            <a:r>
              <a:rPr lang="en-US" sz="2133" dirty="0" smtClean="0">
                <a:solidFill>
                  <a:schemeClr val="accent4">
                    <a:lumMod val="75000"/>
                  </a:schemeClr>
                </a:solidFill>
              </a:rPr>
              <a:t>Packages</a:t>
            </a:r>
            <a:endParaRPr lang="en-US" sz="2133" dirty="0">
              <a:solidFill>
                <a:schemeClr val="accent4">
                  <a:lumMod val="75000"/>
                </a:schemeClr>
              </a:solidFill>
            </a:endParaRPr>
          </a:p>
        </p:txBody>
      </p:sp>
    </p:spTree>
    <p:extLst>
      <p:ext uri="{BB962C8B-B14F-4D97-AF65-F5344CB8AC3E}">
        <p14:creationId xmlns:p14="http://schemas.microsoft.com/office/powerpoint/2010/main" val="3345789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8836898"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6899"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6899"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5996"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5997"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5997"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5095"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5097"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8100" y="2415327"/>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smtClean="0">
                <a:solidFill>
                  <a:schemeClr val="tx2"/>
                </a:solidFill>
              </a:rPr>
              <a:t>Name Node</a:t>
            </a:r>
          </a:p>
          <a:p>
            <a:pPr algn="ctr"/>
            <a:endParaRPr lang="en-US" sz="3199" dirty="0">
              <a:solidFill>
                <a:schemeClr val="tx2"/>
              </a:solidFill>
            </a:endParaRPr>
          </a:p>
          <a:p>
            <a:pPr algn="ctr"/>
            <a:r>
              <a:rPr lang="en-US" sz="3199" dirty="0" smtClean="0"/>
              <a:t>de</a:t>
            </a:r>
            <a:endParaRPr lang="en-US" sz="3199" dirty="0"/>
          </a:p>
          <a:p>
            <a:pPr algn="ctr"/>
            <a:endParaRPr lang="en-US" sz="3199" dirty="0"/>
          </a:p>
          <a:p>
            <a:pPr algn="ctr"/>
            <a:r>
              <a:rPr lang="en-US" sz="3199" dirty="0"/>
              <a:t> </a:t>
            </a:r>
          </a:p>
        </p:txBody>
      </p:sp>
      <p:sp>
        <p:nvSpPr>
          <p:cNvPr id="10" name="Oval 9"/>
          <p:cNvSpPr/>
          <p:nvPr/>
        </p:nvSpPr>
        <p:spPr>
          <a:xfrm>
            <a:off x="177483" y="4326939"/>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2617" y="4247874"/>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1838" y="2785524"/>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1356" y="4759580"/>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6863" y="4759580"/>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5097"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09441" y="1295956"/>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69168"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8335" y="6055683"/>
            <a:ext cx="3818088" cy="523054"/>
          </a:xfrm>
          <a:prstGeom prst="rect">
            <a:avLst/>
          </a:prstGeom>
        </p:spPr>
        <p:txBody>
          <a:bodyPr wrap="none" lIns="91404" tIns="45701" rIns="91404" bIns="45701">
            <a:spAutoFit/>
          </a:bodyPr>
          <a:lstStyle/>
          <a:p>
            <a:r>
              <a:rPr lang="en-US" sz="2799" b="1" dirty="0">
                <a:solidFill>
                  <a:schemeClr val="accent2"/>
                </a:solidFill>
              </a:rPr>
              <a:t>Azure Storage </a:t>
            </a:r>
            <a:r>
              <a:rPr lang="en-US" sz="2799" b="1" dirty="0" smtClean="0">
                <a:solidFill>
                  <a:schemeClr val="accent2"/>
                </a:solidFill>
              </a:rPr>
              <a:t>(</a:t>
            </a:r>
            <a:r>
              <a:rPr lang="en-US" sz="2799" b="1" dirty="0">
                <a:solidFill>
                  <a:schemeClr val="accent2"/>
                </a:solidFill>
              </a:rPr>
              <a:t>ASV) </a:t>
            </a:r>
          </a:p>
        </p:txBody>
      </p:sp>
      <p:sp>
        <p:nvSpPr>
          <p:cNvPr id="23" name="TextBox 22"/>
          <p:cNvSpPr txBox="1"/>
          <p:nvPr/>
        </p:nvSpPr>
        <p:spPr>
          <a:xfrm>
            <a:off x="3236983" y="4842387"/>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5761" y="1941533"/>
            <a:ext cx="5484971" cy="584609"/>
          </a:xfrm>
          <a:prstGeom prst="rect">
            <a:avLst/>
          </a:prstGeom>
        </p:spPr>
        <p:txBody>
          <a:bodyPr wrap="square" lIns="91404" tIns="45701" rIns="91404" bIns="45701">
            <a:spAutoFit/>
          </a:bodyPr>
          <a:lstStyle/>
          <a:p>
            <a:pPr algn="ctr"/>
            <a:r>
              <a:rPr lang="en-US" sz="3199" dirty="0" smtClean="0">
                <a:solidFill>
                  <a:schemeClr val="tx2"/>
                </a:solidFill>
              </a:rPr>
              <a:t>Azure </a:t>
            </a:r>
            <a:r>
              <a:rPr lang="en-US" sz="3199" dirty="0">
                <a:solidFill>
                  <a:schemeClr val="tx2"/>
                </a:solidFill>
              </a:rPr>
              <a:t>Blob Storage</a:t>
            </a:r>
          </a:p>
        </p:txBody>
      </p:sp>
      <p:cxnSp>
        <p:nvCxnSpPr>
          <p:cNvPr id="3" name="Straight Arrow Connector 2"/>
          <p:cNvCxnSpPr>
            <a:stCxn id="9" idx="3"/>
          </p:cNvCxnSpPr>
          <p:nvPr/>
        </p:nvCxnSpPr>
        <p:spPr>
          <a:xfrm flipH="1">
            <a:off x="1598437"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89006"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95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Programming </a:t>
            </a:r>
            <a:r>
              <a:rPr lang="en-US" dirty="0" err="1" smtClean="0"/>
              <a:t>HDInsight</a:t>
            </a:r>
            <a:endParaRPr lang="en-US" dirty="0"/>
          </a:p>
        </p:txBody>
      </p:sp>
      <p:grpSp>
        <p:nvGrpSpPr>
          <p:cNvPr id="24" name="Group 23"/>
          <p:cNvGrpSpPr/>
          <p:nvPr/>
        </p:nvGrpSpPr>
        <p:grpSpPr>
          <a:xfrm>
            <a:off x="519112" y="976499"/>
            <a:ext cx="10985703" cy="1514536"/>
            <a:chOff x="1148444" y="3034793"/>
            <a:chExt cx="9905999" cy="1183492"/>
          </a:xfrm>
        </p:grpSpPr>
        <p:sp>
          <p:nvSpPr>
            <p:cNvPr id="99" name="Rectangle 98"/>
            <p:cNvSpPr/>
            <p:nvPr/>
          </p:nvSpPr>
          <p:spPr bwMode="auto">
            <a:xfrm>
              <a:off x="2916059" y="3034793"/>
              <a:ext cx="8138384" cy="1151095"/>
            </a:xfrm>
            <a:prstGeom prst="rect">
              <a:avLst/>
            </a:prstGeom>
            <a:solidFill>
              <a:schemeClr val="accent3"/>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00" name="Rectangle 99"/>
            <p:cNvSpPr/>
            <p:nvPr/>
          </p:nvSpPr>
          <p:spPr bwMode="auto">
            <a:xfrm>
              <a:off x="1148444" y="3034793"/>
              <a:ext cx="1767617" cy="1151095"/>
            </a:xfrm>
            <a:prstGeom prst="rect">
              <a:avLst/>
            </a:prstGeom>
            <a:solidFill>
              <a:schemeClr val="accent3">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61" name="TextBox 60"/>
            <p:cNvSpPr txBox="1"/>
            <p:nvPr/>
          </p:nvSpPr>
          <p:spPr>
            <a:xfrm>
              <a:off x="1292443" y="3321570"/>
              <a:ext cx="1340053" cy="615713"/>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Existing Ecosystem</a:t>
              </a:r>
            </a:p>
          </p:txBody>
        </p:sp>
        <p:sp>
          <p:nvSpPr>
            <p:cNvPr id="81" name="TextBox 80"/>
            <p:cNvSpPr txBox="1"/>
            <p:nvPr/>
          </p:nvSpPr>
          <p:spPr>
            <a:xfrm>
              <a:off x="2949552" y="3233399"/>
              <a:ext cx="7994171" cy="984886"/>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Hive, Pig, Mahout, Cascading, Scalding, </a:t>
              </a:r>
              <a:r>
                <a:rPr lang="en-US" sz="3199" kern="0" dirty="0" err="1">
                  <a:solidFill>
                    <a:srgbClr val="FFFFFF"/>
                  </a:solidFill>
                  <a:cs typeface="Segoe UI" pitchFamily="34" charset="0"/>
                </a:rPr>
                <a:t>Scoobi</a:t>
              </a:r>
              <a:r>
                <a:rPr lang="en-US" sz="3199" kern="0" dirty="0">
                  <a:solidFill>
                    <a:srgbClr val="FFFFFF"/>
                  </a:solidFill>
                  <a:cs typeface="Segoe UI" pitchFamily="34" charset="0"/>
                </a:rPr>
                <a:t>, Pegasus…</a:t>
              </a:r>
            </a:p>
          </p:txBody>
        </p:sp>
      </p:grpSp>
      <p:grpSp>
        <p:nvGrpSpPr>
          <p:cNvPr id="3" name="Group 2"/>
          <p:cNvGrpSpPr/>
          <p:nvPr/>
        </p:nvGrpSpPr>
        <p:grpSpPr>
          <a:xfrm>
            <a:off x="519109" y="2405872"/>
            <a:ext cx="10985706" cy="1473077"/>
            <a:chOff x="1148442" y="1645493"/>
            <a:chExt cx="9906001" cy="1151095"/>
          </a:xfrm>
        </p:grpSpPr>
        <p:sp>
          <p:nvSpPr>
            <p:cNvPr id="101" name="Rectangle 100"/>
            <p:cNvSpPr/>
            <p:nvPr/>
          </p:nvSpPr>
          <p:spPr bwMode="auto">
            <a:xfrm>
              <a:off x="2916059" y="1645493"/>
              <a:ext cx="8138384" cy="1151095"/>
            </a:xfrm>
            <a:prstGeom prst="rect">
              <a:avLst/>
            </a:prstGeom>
            <a:solidFill>
              <a:schemeClr val="accent2">
                <a:lumMod val="75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02" name="Rectangle 101"/>
            <p:cNvSpPr/>
            <p:nvPr/>
          </p:nvSpPr>
          <p:spPr bwMode="auto">
            <a:xfrm>
              <a:off x="1148442" y="1645493"/>
              <a:ext cx="1767617" cy="1151095"/>
            </a:xfrm>
            <a:prstGeom prst="rect">
              <a:avLst/>
            </a:prstGeom>
            <a:solidFill>
              <a:schemeClr val="accent5">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62" name="TextBox 61"/>
            <p:cNvSpPr txBox="1"/>
            <p:nvPr/>
          </p:nvSpPr>
          <p:spPr>
            <a:xfrm>
              <a:off x="1292443" y="2023929"/>
              <a:ext cx="1496673" cy="307857"/>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.NET</a:t>
              </a:r>
            </a:p>
          </p:txBody>
        </p:sp>
      </p:grpSp>
      <p:grpSp>
        <p:nvGrpSpPr>
          <p:cNvPr id="2" name="Group 1"/>
          <p:cNvGrpSpPr/>
          <p:nvPr/>
        </p:nvGrpSpPr>
        <p:grpSpPr>
          <a:xfrm>
            <a:off x="518548" y="3772342"/>
            <a:ext cx="10995717" cy="1473077"/>
            <a:chOff x="1133972" y="4423855"/>
            <a:chExt cx="9915029" cy="1151095"/>
          </a:xfrm>
          <a:solidFill>
            <a:schemeClr val="accent4"/>
          </a:solidFill>
        </p:grpSpPr>
        <p:sp>
          <p:nvSpPr>
            <p:cNvPr id="97" name="Rectangle 96"/>
            <p:cNvSpPr/>
            <p:nvPr/>
          </p:nvSpPr>
          <p:spPr bwMode="auto">
            <a:xfrm>
              <a:off x="2901589" y="4423855"/>
              <a:ext cx="8147412" cy="1151095"/>
            </a:xfrm>
            <a:prstGeom prst="rect">
              <a:avLst/>
            </a:prstGeom>
            <a:grp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98" name="Rectangle 97"/>
            <p:cNvSpPr/>
            <p:nvPr/>
          </p:nvSpPr>
          <p:spPr bwMode="auto">
            <a:xfrm>
              <a:off x="1133972" y="4423855"/>
              <a:ext cx="1767617" cy="1151095"/>
            </a:xfrm>
            <a:prstGeom prst="rect">
              <a:avLst/>
            </a:prstGeom>
            <a:solidFill>
              <a:schemeClr val="accent4">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2" name="TextBox 11"/>
            <p:cNvSpPr txBox="1"/>
            <p:nvPr/>
          </p:nvSpPr>
          <p:spPr>
            <a:xfrm>
              <a:off x="1285183" y="4821028"/>
              <a:ext cx="1344117" cy="307857"/>
            </a:xfrm>
            <a:prstGeom prst="rect">
              <a:avLst/>
            </a:prstGeom>
            <a:solidFill>
              <a:schemeClr val="accent4">
                <a:lumMod val="50000"/>
              </a:schemeClr>
            </a:solidFill>
          </p:spPr>
          <p:txBody>
            <a:bodyPr wrap="square" lIns="0" tIns="0" rIns="0" bIns="0" rtlCol="0">
              <a:spAutoFit/>
            </a:bodyPr>
            <a:lstStyle/>
            <a:p>
              <a:r>
                <a:rPr lang="en-US" sz="2000" spc="-71" dirty="0">
                  <a:gradFill>
                    <a:gsLst>
                      <a:gs pos="2917">
                        <a:srgbClr val="FFFFFF"/>
                      </a:gs>
                      <a:gs pos="30000">
                        <a:srgbClr val="FFFFFF"/>
                      </a:gs>
                    </a:gsLst>
                    <a:lin ang="5400000" scaled="0"/>
                  </a:gradFill>
                </a:rPr>
                <a:t>JavaScript</a:t>
              </a:r>
            </a:p>
          </p:txBody>
        </p:sp>
      </p:grpSp>
      <p:grpSp>
        <p:nvGrpSpPr>
          <p:cNvPr id="36" name="Group 35"/>
          <p:cNvGrpSpPr/>
          <p:nvPr/>
        </p:nvGrpSpPr>
        <p:grpSpPr>
          <a:xfrm>
            <a:off x="511290" y="5138815"/>
            <a:ext cx="11002975" cy="1473077"/>
            <a:chOff x="1133972" y="4423855"/>
            <a:chExt cx="9915029" cy="1151095"/>
          </a:xfrm>
        </p:grpSpPr>
        <p:sp>
          <p:nvSpPr>
            <p:cNvPr id="38" name="Rectangle 37"/>
            <p:cNvSpPr/>
            <p:nvPr/>
          </p:nvSpPr>
          <p:spPr bwMode="auto">
            <a:xfrm>
              <a:off x="2901589" y="4423855"/>
              <a:ext cx="8147412" cy="1151095"/>
            </a:xfrm>
            <a:prstGeom prst="rect">
              <a:avLst/>
            </a:prstGeom>
            <a:solidFill>
              <a:schemeClr val="accent6"/>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39" name="Rectangle 38"/>
            <p:cNvSpPr/>
            <p:nvPr/>
          </p:nvSpPr>
          <p:spPr bwMode="auto">
            <a:xfrm>
              <a:off x="1133972" y="4423855"/>
              <a:ext cx="1767617" cy="1151095"/>
            </a:xfrm>
            <a:prstGeom prst="rect">
              <a:avLst/>
            </a:prstGeom>
            <a:solidFill>
              <a:schemeClr val="accent6">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41" name="TextBox 40"/>
            <p:cNvSpPr txBox="1"/>
            <p:nvPr/>
          </p:nvSpPr>
          <p:spPr>
            <a:xfrm>
              <a:off x="1292443" y="4753180"/>
              <a:ext cx="1344117" cy="615713"/>
            </a:xfrm>
            <a:prstGeom prst="rect">
              <a:avLst/>
            </a:prstGeom>
            <a:noFill/>
          </p:spPr>
          <p:txBody>
            <a:bodyPr wrap="square" lIns="0" tIns="0" rIns="0" bIns="0" rtlCol="0">
              <a:spAutoFit/>
            </a:bodyPr>
            <a:lstStyle/>
            <a:p>
              <a:r>
                <a:rPr lang="en-US" sz="2000" spc="-71" dirty="0" err="1">
                  <a:gradFill>
                    <a:gsLst>
                      <a:gs pos="2917">
                        <a:srgbClr val="FFFFFF"/>
                      </a:gs>
                      <a:gs pos="30000">
                        <a:srgbClr val="FFFFFF"/>
                      </a:gs>
                    </a:gsLst>
                    <a:lin ang="5400000" scaled="0"/>
                  </a:gradFill>
                </a:rPr>
                <a:t>DevOps</a:t>
              </a:r>
              <a:r>
                <a:rPr lang="en-US" sz="2000" spc="-71" dirty="0">
                  <a:gradFill>
                    <a:gsLst>
                      <a:gs pos="2917">
                        <a:srgbClr val="FFFFFF"/>
                      </a:gs>
                      <a:gs pos="30000">
                        <a:srgbClr val="FFFFFF"/>
                      </a:gs>
                    </a:gsLst>
                    <a:lin ang="5400000" scaled="0"/>
                  </a:gradFill>
                </a:rPr>
                <a:t> / IT Pros</a:t>
              </a:r>
            </a:p>
          </p:txBody>
        </p:sp>
      </p:grpSp>
      <p:sp>
        <p:nvSpPr>
          <p:cNvPr id="45" name="TextBox 44"/>
          <p:cNvSpPr txBox="1"/>
          <p:nvPr/>
        </p:nvSpPr>
        <p:spPr>
          <a:xfrm>
            <a:off x="2516533" y="2641621"/>
            <a:ext cx="8865495" cy="984629"/>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 C#, F# Map/Reduce, LINQ to Hive, .NET management clients</a:t>
            </a:r>
          </a:p>
        </p:txBody>
      </p:sp>
      <p:sp>
        <p:nvSpPr>
          <p:cNvPr id="46" name="TextBox 45"/>
          <p:cNvSpPr txBox="1"/>
          <p:nvPr/>
        </p:nvSpPr>
        <p:spPr>
          <a:xfrm>
            <a:off x="2516535" y="4025041"/>
            <a:ext cx="8865495" cy="984629"/>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JavaScript Map/Reduce, Browser hosted console, Node.js management clients</a:t>
            </a:r>
          </a:p>
        </p:txBody>
      </p:sp>
      <p:sp>
        <p:nvSpPr>
          <p:cNvPr id="48" name="TextBox 47"/>
          <p:cNvSpPr txBox="1"/>
          <p:nvPr/>
        </p:nvSpPr>
        <p:spPr>
          <a:xfrm>
            <a:off x="2516532" y="5682498"/>
            <a:ext cx="8865495" cy="492314"/>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PowerShell, Cross Platform CLI tools</a:t>
            </a:r>
          </a:p>
        </p:txBody>
      </p:sp>
    </p:spTree>
    <p:extLst>
      <p:ext uri="{BB962C8B-B14F-4D97-AF65-F5344CB8AC3E}">
        <p14:creationId xmlns:p14="http://schemas.microsoft.com/office/powerpoint/2010/main" val="36514476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90078"/>
            <a:ext cx="11650488" cy="3988015"/>
          </a:xfrm>
        </p:spPr>
        <p:txBody>
          <a:bodyPr/>
          <a:lstStyle/>
          <a:p>
            <a:pPr marL="560127" indent="-560127">
              <a:buFont typeface="Arial" panose="020B0604020202020204" pitchFamily="34" charset="0"/>
              <a:buChar char="•"/>
            </a:pPr>
            <a:r>
              <a:rPr lang="en-US" sz="3724" dirty="0" smtClean="0"/>
              <a:t>Know </a:t>
            </a:r>
            <a:r>
              <a:rPr lang="en-US" sz="3724" dirty="0"/>
              <a:t>today’s Big Data Tools Landscape</a:t>
            </a:r>
          </a:p>
          <a:p>
            <a:pPr marL="560127" indent="-560127">
              <a:buFont typeface="Arial" panose="020B0604020202020204" pitchFamily="34" charset="0"/>
              <a:buChar char="•"/>
            </a:pPr>
            <a:r>
              <a:rPr lang="en-US" sz="3724" dirty="0"/>
              <a:t>Understand the “Physics” of Big Data Tools</a:t>
            </a:r>
          </a:p>
          <a:p>
            <a:pPr marL="560127" indent="-560127">
              <a:buFont typeface="Arial" panose="020B0604020202020204" pitchFamily="34" charset="0"/>
              <a:buChar char="•"/>
            </a:pPr>
            <a:r>
              <a:rPr lang="en-US" sz="3724" dirty="0">
                <a:solidFill>
                  <a:schemeClr val="tx2"/>
                </a:solidFill>
              </a:rPr>
              <a:t>Identify Batch, </a:t>
            </a:r>
            <a:r>
              <a:rPr lang="en-US" sz="3724" b="1" dirty="0">
                <a:solidFill>
                  <a:schemeClr val="tx2"/>
                </a:solidFill>
              </a:rPr>
              <a:t>Interactive, and Real-time tools</a:t>
            </a:r>
          </a:p>
          <a:p>
            <a:endParaRPr lang="en-US" dirty="0" smtClean="0"/>
          </a:p>
          <a:p>
            <a:pPr marL="560127" indent="-560127">
              <a:buFont typeface="Arial" panose="020B0604020202020204" pitchFamily="34" charset="0"/>
              <a:buChar char="•"/>
            </a:pPr>
            <a:r>
              <a:rPr lang="en-US" sz="3332" dirty="0" smtClean="0"/>
              <a:t>There’s </a:t>
            </a:r>
            <a:r>
              <a:rPr lang="en-US" sz="3332" dirty="0"/>
              <a:t>a proliferation of WMD(P) </a:t>
            </a:r>
          </a:p>
          <a:p>
            <a:pPr marL="560127" indent="-560127">
              <a:buFont typeface="Arial" panose="020B0604020202020204" pitchFamily="34" charset="0"/>
              <a:buChar char="•"/>
            </a:pPr>
            <a:r>
              <a:rPr lang="en-US" sz="3332" dirty="0"/>
              <a:t>Use “Physics” to identify and understand new tools </a:t>
            </a:r>
          </a:p>
          <a:p>
            <a:endParaRPr lang="en-US" dirty="0" smtClean="0"/>
          </a:p>
        </p:txBody>
      </p:sp>
      <p:sp>
        <p:nvSpPr>
          <p:cNvPr id="4" name="Title 3"/>
          <p:cNvSpPr>
            <a:spLocks noGrp="1"/>
          </p:cNvSpPr>
          <p:nvPr>
            <p:ph type="title"/>
          </p:nvPr>
        </p:nvSpPr>
        <p:spPr/>
        <p:txBody>
          <a:bodyPr/>
          <a:lstStyle/>
          <a:p>
            <a:r>
              <a:rPr lang="en-US" dirty="0" smtClean="0"/>
              <a:t>Understanding Big data</a:t>
            </a:r>
            <a:endParaRPr lang="en-US" dirty="0"/>
          </a:p>
        </p:txBody>
      </p:sp>
    </p:spTree>
    <p:extLst>
      <p:ext uri="{BB962C8B-B14F-4D97-AF65-F5344CB8AC3E}">
        <p14:creationId xmlns:p14="http://schemas.microsoft.com/office/powerpoint/2010/main" val="29735992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Spark/Shark</a:t>
            </a:r>
            <a:endParaRPr lang="en-US" dirty="0">
              <a:solidFill>
                <a:schemeClr val="bg1"/>
              </a:solidFill>
            </a:endParaRPr>
          </a:p>
        </p:txBody>
      </p:sp>
      <p:sp>
        <p:nvSpPr>
          <p:cNvPr id="2" name="TextBox 1"/>
          <p:cNvSpPr txBox="1"/>
          <p:nvPr/>
        </p:nvSpPr>
        <p:spPr>
          <a:xfrm>
            <a:off x="448984" y="3518619"/>
            <a:ext cx="11489068" cy="1423777"/>
          </a:xfrm>
          <a:prstGeom prst="rect">
            <a:avLst/>
          </a:prstGeom>
          <a:noFill/>
        </p:spPr>
        <p:txBody>
          <a:bodyPr wrap="none" lIns="179238" tIns="143391" rIns="179238" bIns="143391" rtlCol="0">
            <a:spAutoFit/>
          </a:bodyPr>
          <a:lstStyle/>
          <a:p>
            <a:pPr marL="0" lvl="1">
              <a:lnSpc>
                <a:spcPct val="90000"/>
              </a:lnSpc>
              <a:spcAft>
                <a:spcPts val="588"/>
              </a:spcAft>
            </a:pPr>
            <a:r>
              <a:rPr lang="en-US" sz="2352" dirty="0">
                <a:solidFill>
                  <a:schemeClr val="bg1"/>
                </a:solidFill>
              </a:rPr>
              <a:t>Note, the next section of slides are almost verbatim copies of </a:t>
            </a:r>
            <a:r>
              <a:rPr lang="en-US" sz="2352" dirty="0" err="1">
                <a:solidFill>
                  <a:schemeClr val="bg1"/>
                </a:solidFill>
              </a:rPr>
              <a:t>Matei</a:t>
            </a:r>
            <a:r>
              <a:rPr lang="en-US" sz="2352" dirty="0">
                <a:solidFill>
                  <a:schemeClr val="bg1"/>
                </a:solidFill>
              </a:rPr>
              <a:t> </a:t>
            </a:r>
            <a:r>
              <a:rPr lang="en-US" sz="2352" dirty="0" err="1">
                <a:solidFill>
                  <a:schemeClr val="bg1"/>
                </a:solidFill>
              </a:rPr>
              <a:t>Zaharia’s</a:t>
            </a:r>
            <a:r>
              <a:rPr lang="en-US" sz="2352" dirty="0">
                <a:solidFill>
                  <a:schemeClr val="bg1"/>
                </a:solidFill>
              </a:rPr>
              <a:t> slides</a:t>
            </a:r>
            <a:endParaRPr lang="en-US" sz="2352" dirty="0">
              <a:solidFill>
                <a:schemeClr val="bg1"/>
              </a:solidFill>
              <a:hlinkClick r:id=""/>
            </a:endParaRPr>
          </a:p>
          <a:p>
            <a:pPr marL="0" lvl="1">
              <a:lnSpc>
                <a:spcPct val="90000"/>
              </a:lnSpc>
              <a:spcAft>
                <a:spcPts val="588"/>
              </a:spcAft>
            </a:pPr>
            <a:r>
              <a:rPr lang="en-US" sz="2352" dirty="0">
                <a:solidFill>
                  <a:schemeClr val="bg1"/>
                </a:solidFill>
                <a:hlinkClick r:id=""/>
              </a:rPr>
              <a:t>Spark </a:t>
            </a:r>
            <a:r>
              <a:rPr lang="en-US" sz="2352" dirty="0">
                <a:solidFill>
                  <a:schemeClr val="bg1"/>
                </a:solidFill>
                <a:hlinkClick r:id="rId2"/>
              </a:rPr>
              <a:t>and Shark: High-Speed In-Memory Analytics</a:t>
            </a:r>
            <a:r>
              <a:rPr lang="en-US" sz="2352" dirty="0">
                <a:solidFill>
                  <a:schemeClr val="bg1"/>
                </a:solidFill>
              </a:rPr>
              <a:t>  </a:t>
            </a:r>
          </a:p>
          <a:p>
            <a:pPr marL="0" lvl="1">
              <a:lnSpc>
                <a:spcPct val="90000"/>
              </a:lnSpc>
              <a:spcAft>
                <a:spcPts val="588"/>
              </a:spcAft>
            </a:pPr>
            <a:r>
              <a:rPr lang="en-US" sz="2352" dirty="0">
                <a:solidFill>
                  <a:schemeClr val="bg1"/>
                </a:solidFill>
              </a:rPr>
              <a:t> </a:t>
            </a:r>
          </a:p>
        </p:txBody>
      </p:sp>
    </p:spTree>
    <p:extLst>
      <p:ext uri="{BB962C8B-B14F-4D97-AF65-F5344CB8AC3E}">
        <p14:creationId xmlns:p14="http://schemas.microsoft.com/office/powerpoint/2010/main" val="197627557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Spark / Shark?</a:t>
            </a:r>
            <a:endParaRPr lang="en-US" dirty="0"/>
          </a:p>
        </p:txBody>
      </p:sp>
      <p:sp>
        <p:nvSpPr>
          <p:cNvPr id="4" name="Text Placeholder 3"/>
          <p:cNvSpPr>
            <a:spLocks noGrp="1"/>
          </p:cNvSpPr>
          <p:nvPr>
            <p:ph type="body" sz="quarter" idx="10"/>
          </p:nvPr>
        </p:nvSpPr>
        <p:spPr>
          <a:xfrm>
            <a:off x="269169" y="1190078"/>
            <a:ext cx="11650488" cy="4717189"/>
          </a:xfrm>
        </p:spPr>
        <p:txBody>
          <a:bodyPr/>
          <a:lstStyle/>
          <a:p>
            <a:r>
              <a:rPr lang="en-US" sz="3528" dirty="0">
                <a:solidFill>
                  <a:schemeClr val="tx1"/>
                </a:solidFill>
              </a:rPr>
              <a:t>Spark</a:t>
            </a:r>
          </a:p>
          <a:p>
            <a:pPr marL="560127" indent="-560127">
              <a:buFont typeface="Arial"/>
              <a:buChar char="•"/>
            </a:pPr>
            <a:r>
              <a:rPr lang="en-US" sz="2744" dirty="0"/>
              <a:t>Fast </a:t>
            </a:r>
            <a:r>
              <a:rPr lang="en-US" sz="2744" dirty="0" err="1"/>
              <a:t>MapReduce</a:t>
            </a:r>
            <a:r>
              <a:rPr lang="en-US" sz="2744" dirty="0"/>
              <a:t>-like engine (NOT </a:t>
            </a:r>
            <a:r>
              <a:rPr lang="en-US" sz="2744" dirty="0" err="1"/>
              <a:t>Hadoop</a:t>
            </a:r>
            <a:r>
              <a:rPr lang="en-US" sz="2744" dirty="0"/>
              <a:t>)</a:t>
            </a:r>
          </a:p>
          <a:p>
            <a:pPr marL="560127" indent="-560127">
              <a:buFont typeface="Arial"/>
              <a:buChar char="•"/>
            </a:pPr>
            <a:r>
              <a:rPr lang="en-US" sz="2744" dirty="0"/>
              <a:t>In Memory data storage via RDDs (</a:t>
            </a:r>
            <a:r>
              <a:rPr lang="en-US" sz="2744" dirty="0" err="1"/>
              <a:t>Resiliant</a:t>
            </a:r>
            <a:r>
              <a:rPr lang="en-US" sz="2744" dirty="0"/>
              <a:t> Distributed Datasets)</a:t>
            </a:r>
          </a:p>
          <a:p>
            <a:pPr marL="560127" indent="-560127">
              <a:buFont typeface="Arial"/>
              <a:buChar char="•"/>
            </a:pPr>
            <a:r>
              <a:rPr lang="en-US" sz="2744" dirty="0"/>
              <a:t>Up to 30x faster than Hadoop</a:t>
            </a:r>
          </a:p>
          <a:p>
            <a:pPr marL="560127" indent="-560127">
              <a:buFont typeface="Arial"/>
              <a:buChar char="•"/>
            </a:pPr>
            <a:r>
              <a:rPr lang="en-US" sz="2744" dirty="0"/>
              <a:t>Compatible with </a:t>
            </a:r>
            <a:r>
              <a:rPr lang="en-US" sz="2744" dirty="0" err="1"/>
              <a:t>Hadoop’s</a:t>
            </a:r>
            <a:r>
              <a:rPr lang="en-US" sz="2744" dirty="0"/>
              <a:t> storage APIs (HDFS, </a:t>
            </a:r>
            <a:r>
              <a:rPr lang="en-US" sz="2744" dirty="0" err="1"/>
              <a:t>HBase</a:t>
            </a:r>
            <a:r>
              <a:rPr lang="en-US" sz="2744" dirty="0"/>
              <a:t>, </a:t>
            </a:r>
            <a:r>
              <a:rPr lang="en-US" sz="2744" dirty="0" err="1"/>
              <a:t>SequenceFiles</a:t>
            </a:r>
            <a:r>
              <a:rPr lang="en-US" sz="2744" dirty="0"/>
              <a:t>, etc.)</a:t>
            </a:r>
          </a:p>
          <a:p>
            <a:r>
              <a:rPr lang="en-US" sz="3528" dirty="0">
                <a:solidFill>
                  <a:srgbClr val="FFFFFF"/>
                </a:solidFill>
              </a:rPr>
              <a:t>Shark</a:t>
            </a:r>
          </a:p>
          <a:p>
            <a:pPr marL="448102" indent="-448102">
              <a:buFont typeface="Arial"/>
              <a:buChar char="•"/>
            </a:pPr>
            <a:r>
              <a:rPr lang="en-US" sz="2744" dirty="0"/>
              <a:t>Port of Apache Hive to run on Spark</a:t>
            </a:r>
          </a:p>
          <a:p>
            <a:pPr marL="448102" indent="-448102">
              <a:buFont typeface="Arial"/>
              <a:buChar char="•"/>
            </a:pPr>
            <a:r>
              <a:rPr lang="en-US" sz="2744" dirty="0"/>
              <a:t>Compatible with existing Hive data, </a:t>
            </a:r>
            <a:r>
              <a:rPr lang="en-US" sz="2744" dirty="0" err="1"/>
              <a:t>metastores</a:t>
            </a:r>
            <a:r>
              <a:rPr lang="en-US" sz="2744" dirty="0"/>
              <a:t>, etc.</a:t>
            </a:r>
          </a:p>
          <a:p>
            <a:pPr marL="448102" indent="-448102">
              <a:buFont typeface="Arial"/>
              <a:buChar char="•"/>
            </a:pPr>
            <a:r>
              <a:rPr lang="en-US" sz="2744" dirty="0"/>
              <a:t>Up to 40x faster than Hive (on </a:t>
            </a:r>
            <a:r>
              <a:rPr lang="en-US" sz="2744" dirty="0" err="1"/>
              <a:t>Hadoop</a:t>
            </a:r>
            <a:r>
              <a:rPr lang="en-US" sz="2744" dirty="0"/>
              <a:t>)</a:t>
            </a:r>
          </a:p>
        </p:txBody>
      </p:sp>
    </p:spTree>
    <p:extLst>
      <p:ext uri="{BB962C8B-B14F-4D97-AF65-F5344CB8AC3E}">
        <p14:creationId xmlns:p14="http://schemas.microsoft.com/office/powerpoint/2010/main" val="58643190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16"/>
          <p:cNvSpPr>
            <a:spLocks noGrp="1"/>
          </p:cNvSpPr>
          <p:nvPr>
            <p:ph type="title"/>
          </p:nvPr>
        </p:nvSpPr>
        <p:spPr>
          <a:xfrm>
            <a:off x="609441" y="153719"/>
            <a:ext cx="10969943" cy="936710"/>
          </a:xfrm>
        </p:spPr>
        <p:txBody>
          <a:bodyPr/>
          <a:lstStyle/>
          <a:p>
            <a:r>
              <a:rPr lang="en-US" sz="6273" dirty="0"/>
              <a:t>Data Sharing in </a:t>
            </a:r>
            <a:r>
              <a:rPr lang="en-US" sz="6273" dirty="0" err="1"/>
              <a:t>MapReduce</a:t>
            </a:r>
            <a:endParaRPr lang="en-US" sz="6273" dirty="0"/>
          </a:p>
        </p:txBody>
      </p:sp>
      <p:sp>
        <p:nvSpPr>
          <p:cNvPr id="25" name="Can 24"/>
          <p:cNvSpPr/>
          <p:nvPr/>
        </p:nvSpPr>
        <p:spPr>
          <a:xfrm>
            <a:off x="1414064" y="1855034"/>
            <a:ext cx="1042907" cy="823745"/>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endParaRPr lang="en-US" sz="2646"/>
          </a:p>
        </p:txBody>
      </p:sp>
      <p:cxnSp>
        <p:nvCxnSpPr>
          <p:cNvPr id="26" name="Straight Arrow Connector 25"/>
          <p:cNvCxnSpPr>
            <a:stCxn id="25" idx="4"/>
            <a:endCxn id="29" idx="1"/>
          </p:cNvCxnSpPr>
          <p:nvPr/>
        </p:nvCxnSpPr>
        <p:spPr>
          <a:xfrm>
            <a:off x="2456971" y="2266906"/>
            <a:ext cx="71687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73844" y="2043147"/>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1</a:t>
            </a:r>
          </a:p>
        </p:txBody>
      </p:sp>
      <p:cxnSp>
        <p:nvCxnSpPr>
          <p:cNvPr id="32" name="Straight Arrow Connector 31"/>
          <p:cNvCxnSpPr>
            <a:stCxn id="29" idx="3"/>
          </p:cNvCxnSpPr>
          <p:nvPr/>
        </p:nvCxnSpPr>
        <p:spPr>
          <a:xfrm>
            <a:off x="4386868" y="2266906"/>
            <a:ext cx="66185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9" idx="1"/>
          </p:cNvCxnSpPr>
          <p:nvPr/>
        </p:nvCxnSpPr>
        <p:spPr>
          <a:xfrm flipV="1">
            <a:off x="6096166" y="2266907"/>
            <a:ext cx="716874" cy="518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813039" y="2043147"/>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2</a:t>
            </a:r>
          </a:p>
        </p:txBody>
      </p:sp>
      <p:cxnSp>
        <p:nvCxnSpPr>
          <p:cNvPr id="42" name="Straight Arrow Connector 41"/>
          <p:cNvCxnSpPr>
            <a:stCxn id="39" idx="3"/>
          </p:cNvCxnSpPr>
          <p:nvPr/>
        </p:nvCxnSpPr>
        <p:spPr>
          <a:xfrm>
            <a:off x="8026063" y="2266906"/>
            <a:ext cx="661852"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9713369" y="2272091"/>
            <a:ext cx="71687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0426793" y="2048331"/>
            <a:ext cx="968650" cy="517103"/>
          </a:xfrm>
          <a:prstGeom prst="rect">
            <a:avLst/>
          </a:prstGeom>
          <a:noFill/>
        </p:spPr>
        <p:txBody>
          <a:bodyPr wrap="square" lIns="108815" tIns="54408" rIns="108815" bIns="54408" rtlCol="0">
            <a:spAutoFit/>
          </a:bodyPr>
          <a:lstStyle/>
          <a:p>
            <a:pPr algn="ctr"/>
            <a:r>
              <a:rPr lang="en-US" sz="2646" b="1" dirty="0">
                <a:latin typeface="Corbel"/>
                <a:cs typeface="Corbel"/>
              </a:rPr>
              <a:t>.  .  .</a:t>
            </a:r>
          </a:p>
        </p:txBody>
      </p:sp>
      <p:sp>
        <p:nvSpPr>
          <p:cNvPr id="51" name="TextBox 50"/>
          <p:cNvSpPr txBox="1"/>
          <p:nvPr/>
        </p:nvSpPr>
        <p:spPr>
          <a:xfrm>
            <a:off x="1414063" y="2687835"/>
            <a:ext cx="955630" cy="517103"/>
          </a:xfrm>
          <a:prstGeom prst="rect">
            <a:avLst/>
          </a:prstGeom>
          <a:noFill/>
        </p:spPr>
        <p:txBody>
          <a:bodyPr wrap="none" lIns="108815" tIns="54408" rIns="108815" bIns="54408" rtlCol="0">
            <a:spAutoFit/>
          </a:bodyPr>
          <a:lstStyle/>
          <a:p>
            <a:r>
              <a:rPr lang="en-US" sz="2646" dirty="0">
                <a:latin typeface="Corbel"/>
                <a:cs typeface="Corbel"/>
              </a:rPr>
              <a:t>Input</a:t>
            </a:r>
          </a:p>
        </p:txBody>
      </p:sp>
      <p:sp>
        <p:nvSpPr>
          <p:cNvPr id="52" name="TextBox 51"/>
          <p:cNvSpPr txBox="1"/>
          <p:nvPr/>
        </p:nvSpPr>
        <p:spPr>
          <a:xfrm>
            <a:off x="2392105"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read</a:t>
            </a:r>
          </a:p>
        </p:txBody>
      </p:sp>
      <p:sp>
        <p:nvSpPr>
          <p:cNvPr id="53" name="TextBox 52"/>
          <p:cNvSpPr txBox="1"/>
          <p:nvPr/>
        </p:nvSpPr>
        <p:spPr>
          <a:xfrm>
            <a:off x="4229600"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write</a:t>
            </a:r>
          </a:p>
        </p:txBody>
      </p:sp>
      <p:sp>
        <p:nvSpPr>
          <p:cNvPr id="54" name="TextBox 53"/>
          <p:cNvSpPr txBox="1"/>
          <p:nvPr/>
        </p:nvSpPr>
        <p:spPr>
          <a:xfrm>
            <a:off x="6031086"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read</a:t>
            </a:r>
          </a:p>
        </p:txBody>
      </p:sp>
      <p:sp>
        <p:nvSpPr>
          <p:cNvPr id="55" name="TextBox 54"/>
          <p:cNvSpPr txBox="1"/>
          <p:nvPr/>
        </p:nvSpPr>
        <p:spPr>
          <a:xfrm>
            <a:off x="7869096" y="1430717"/>
            <a:ext cx="881868" cy="773503"/>
          </a:xfrm>
          <a:prstGeom prst="rect">
            <a:avLst/>
          </a:prstGeom>
          <a:noFill/>
        </p:spPr>
        <p:txBody>
          <a:bodyPr wrap="none" lIns="108815" tIns="54408" rIns="108815" bIns="54408" rtlCol="0">
            <a:spAutoFit/>
          </a:bodyPr>
          <a:lstStyle/>
          <a:p>
            <a:pPr algn="ctr"/>
            <a:r>
              <a:rPr lang="en-US" sz="2156" dirty="0">
                <a:latin typeface="Corbel"/>
                <a:cs typeface="Corbel"/>
              </a:rPr>
              <a:t>HDFS</a:t>
            </a:r>
            <a:br>
              <a:rPr lang="en-US" sz="2156" dirty="0">
                <a:latin typeface="Corbel"/>
                <a:cs typeface="Corbel"/>
              </a:rPr>
            </a:br>
            <a:r>
              <a:rPr lang="en-US" sz="2156" dirty="0">
                <a:latin typeface="Corbel"/>
                <a:cs typeface="Corbel"/>
              </a:rPr>
              <a:t>write</a:t>
            </a:r>
          </a:p>
        </p:txBody>
      </p:sp>
      <p:grpSp>
        <p:nvGrpSpPr>
          <p:cNvPr id="2" name="Group 1"/>
          <p:cNvGrpSpPr/>
          <p:nvPr/>
        </p:nvGrpSpPr>
        <p:grpSpPr>
          <a:xfrm>
            <a:off x="1414064" y="3258782"/>
            <a:ext cx="7855318" cy="2805005"/>
            <a:chOff x="1060824" y="3276600"/>
            <a:chExt cx="5893023" cy="2806135"/>
          </a:xfrm>
        </p:grpSpPr>
        <p:sp>
          <p:nvSpPr>
            <p:cNvPr id="56" name="TextBox 55"/>
            <p:cNvSpPr txBox="1"/>
            <p:nvPr/>
          </p:nvSpPr>
          <p:spPr>
            <a:xfrm>
              <a:off x="1060824" y="5215168"/>
              <a:ext cx="687826" cy="497919"/>
            </a:xfrm>
            <a:prstGeom prst="rect">
              <a:avLst/>
            </a:prstGeom>
            <a:noFill/>
          </p:spPr>
          <p:txBody>
            <a:bodyPr wrap="none" rtlCol="0">
              <a:spAutoFit/>
            </a:bodyPr>
            <a:lstStyle/>
            <a:p>
              <a:r>
                <a:rPr lang="en-US" sz="2646" dirty="0">
                  <a:latin typeface="Corbel"/>
                  <a:cs typeface="Corbel"/>
                </a:rPr>
                <a:t>Input</a:t>
              </a:r>
            </a:p>
          </p:txBody>
        </p:sp>
        <p:cxnSp>
          <p:nvCxnSpPr>
            <p:cNvPr id="57" name="Straight Arrow Connector 56"/>
            <p:cNvCxnSpPr>
              <a:stCxn id="74" idx="3"/>
              <a:endCxn id="66" idx="1"/>
            </p:cNvCxnSpPr>
            <p:nvPr/>
          </p:nvCxnSpPr>
          <p:spPr>
            <a:xfrm flipV="1">
              <a:off x="1622181" y="3566054"/>
              <a:ext cx="1838610" cy="121420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74" idx="3"/>
              <a:endCxn id="67" idx="1"/>
            </p:cNvCxnSpPr>
            <p:nvPr/>
          </p:nvCxnSpPr>
          <p:spPr>
            <a:xfrm flipV="1">
              <a:off x="1622181" y="4391916"/>
              <a:ext cx="1838610" cy="38834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74" idx="3"/>
              <a:endCxn id="68" idx="1"/>
            </p:cNvCxnSpPr>
            <p:nvPr/>
          </p:nvCxnSpPr>
          <p:spPr>
            <a:xfrm>
              <a:off x="1622181" y="4780260"/>
              <a:ext cx="1838610" cy="42347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63" idx="1"/>
            </p:cNvCxnSpPr>
            <p:nvPr/>
          </p:nvCxnSpPr>
          <p:spPr>
            <a:xfrm>
              <a:off x="4949773" y="3566054"/>
              <a:ext cx="5681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64" idx="1"/>
            </p:cNvCxnSpPr>
            <p:nvPr/>
          </p:nvCxnSpPr>
          <p:spPr>
            <a:xfrm>
              <a:off x="4949773" y="4391916"/>
              <a:ext cx="5681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5" idx="1"/>
            </p:cNvCxnSpPr>
            <p:nvPr/>
          </p:nvCxnSpPr>
          <p:spPr>
            <a:xfrm>
              <a:off x="4949773" y="5205702"/>
              <a:ext cx="56819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Folded Corner 62"/>
            <p:cNvSpPr/>
            <p:nvPr/>
          </p:nvSpPr>
          <p:spPr>
            <a:xfrm>
              <a:off x="5517971" y="3276600"/>
              <a:ext cx="492900" cy="578908"/>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64" name="Folded Corner 63"/>
            <p:cNvSpPr/>
            <p:nvPr/>
          </p:nvSpPr>
          <p:spPr>
            <a:xfrm>
              <a:off x="5517971" y="4102462"/>
              <a:ext cx="492900" cy="578908"/>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65" name="Folded Corner 64"/>
            <p:cNvSpPr/>
            <p:nvPr/>
          </p:nvSpPr>
          <p:spPr>
            <a:xfrm>
              <a:off x="5517971" y="4916248"/>
              <a:ext cx="492900" cy="578908"/>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66" name="Rectangle 65"/>
            <p:cNvSpPr/>
            <p:nvPr/>
          </p:nvSpPr>
          <p:spPr>
            <a:xfrm>
              <a:off x="3460791" y="3342204"/>
              <a:ext cx="1488982" cy="44769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646" dirty="0"/>
                <a:t>query 1</a:t>
              </a:r>
            </a:p>
          </p:txBody>
        </p:sp>
        <p:sp>
          <p:nvSpPr>
            <p:cNvPr id="67" name="Rectangle 66"/>
            <p:cNvSpPr/>
            <p:nvPr/>
          </p:nvSpPr>
          <p:spPr>
            <a:xfrm>
              <a:off x="3460791" y="4168066"/>
              <a:ext cx="1488982" cy="44769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646" dirty="0"/>
                <a:t>query 2</a:t>
              </a:r>
            </a:p>
          </p:txBody>
        </p:sp>
        <p:sp>
          <p:nvSpPr>
            <p:cNvPr id="68" name="Rectangle 67"/>
            <p:cNvSpPr/>
            <p:nvPr/>
          </p:nvSpPr>
          <p:spPr>
            <a:xfrm>
              <a:off x="3460791" y="4979885"/>
              <a:ext cx="1488982" cy="44769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646" dirty="0"/>
                <a:t>query 3</a:t>
              </a:r>
            </a:p>
          </p:txBody>
        </p:sp>
        <p:sp>
          <p:nvSpPr>
            <p:cNvPr id="69" name="TextBox 68"/>
            <p:cNvSpPr txBox="1"/>
            <p:nvPr/>
          </p:nvSpPr>
          <p:spPr>
            <a:xfrm>
              <a:off x="6043013" y="3331109"/>
              <a:ext cx="894922" cy="497919"/>
            </a:xfrm>
            <a:prstGeom prst="rect">
              <a:avLst/>
            </a:prstGeom>
            <a:noFill/>
          </p:spPr>
          <p:txBody>
            <a:bodyPr wrap="none" rtlCol="0">
              <a:spAutoFit/>
            </a:bodyPr>
            <a:lstStyle/>
            <a:p>
              <a:r>
                <a:rPr lang="en-US" sz="2646" dirty="0">
                  <a:latin typeface="Corbel"/>
                  <a:cs typeface="Corbel"/>
                </a:rPr>
                <a:t>result 1</a:t>
              </a:r>
            </a:p>
          </p:txBody>
        </p:sp>
        <p:sp>
          <p:nvSpPr>
            <p:cNvPr id="70" name="TextBox 69"/>
            <p:cNvSpPr txBox="1"/>
            <p:nvPr/>
          </p:nvSpPr>
          <p:spPr>
            <a:xfrm>
              <a:off x="6043013" y="4150078"/>
              <a:ext cx="910834" cy="497919"/>
            </a:xfrm>
            <a:prstGeom prst="rect">
              <a:avLst/>
            </a:prstGeom>
            <a:noFill/>
          </p:spPr>
          <p:txBody>
            <a:bodyPr wrap="none" rtlCol="0">
              <a:spAutoFit/>
            </a:bodyPr>
            <a:lstStyle/>
            <a:p>
              <a:r>
                <a:rPr lang="en-US" sz="2646" dirty="0">
                  <a:latin typeface="Corbel"/>
                  <a:cs typeface="Corbel"/>
                </a:rPr>
                <a:t>result 2</a:t>
              </a:r>
            </a:p>
          </p:txBody>
        </p:sp>
        <p:sp>
          <p:nvSpPr>
            <p:cNvPr id="71" name="TextBox 70"/>
            <p:cNvSpPr txBox="1"/>
            <p:nvPr/>
          </p:nvSpPr>
          <p:spPr>
            <a:xfrm>
              <a:off x="6043013" y="4981852"/>
              <a:ext cx="896165" cy="497919"/>
            </a:xfrm>
            <a:prstGeom prst="rect">
              <a:avLst/>
            </a:prstGeom>
            <a:noFill/>
          </p:spPr>
          <p:txBody>
            <a:bodyPr wrap="none" rtlCol="0">
              <a:spAutoFit/>
            </a:bodyPr>
            <a:lstStyle/>
            <a:p>
              <a:r>
                <a:rPr lang="en-US" sz="2646" dirty="0">
                  <a:latin typeface="Corbel"/>
                  <a:cs typeface="Corbel"/>
                </a:rPr>
                <a:t>result 3</a:t>
              </a:r>
            </a:p>
          </p:txBody>
        </p:sp>
        <p:cxnSp>
          <p:nvCxnSpPr>
            <p:cNvPr id="72" name="Straight Arrow Connector 71"/>
            <p:cNvCxnSpPr/>
            <p:nvPr/>
          </p:nvCxnSpPr>
          <p:spPr>
            <a:xfrm>
              <a:off x="1622181" y="4780260"/>
              <a:ext cx="1839138" cy="113784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422040" y="5584816"/>
              <a:ext cx="1488453" cy="497919"/>
            </a:xfrm>
            <a:prstGeom prst="rect">
              <a:avLst/>
            </a:prstGeom>
            <a:noFill/>
          </p:spPr>
          <p:txBody>
            <a:bodyPr wrap="square" rtlCol="0">
              <a:spAutoFit/>
            </a:bodyPr>
            <a:lstStyle/>
            <a:p>
              <a:pPr algn="ctr"/>
              <a:r>
                <a:rPr lang="en-US" sz="2646" b="1" dirty="0">
                  <a:latin typeface="Corbel"/>
                  <a:cs typeface="Corbel"/>
                </a:rPr>
                <a:t>.  .  .</a:t>
              </a:r>
            </a:p>
          </p:txBody>
        </p:sp>
        <p:sp>
          <p:nvSpPr>
            <p:cNvPr id="74" name="Diamond 73"/>
            <p:cNvSpPr/>
            <p:nvPr/>
          </p:nvSpPr>
          <p:spPr>
            <a:xfrm>
              <a:off x="1332535" y="4694939"/>
              <a:ext cx="289646" cy="170641"/>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646"/>
            </a:p>
          </p:txBody>
        </p:sp>
        <p:sp>
          <p:nvSpPr>
            <p:cNvPr id="75" name="Can 74"/>
            <p:cNvSpPr/>
            <p:nvPr/>
          </p:nvSpPr>
          <p:spPr>
            <a:xfrm>
              <a:off x="1060824" y="4370344"/>
              <a:ext cx="782384" cy="824077"/>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646"/>
            </a:p>
          </p:txBody>
        </p:sp>
        <p:sp>
          <p:nvSpPr>
            <p:cNvPr id="76" name="TextBox 75"/>
            <p:cNvSpPr txBox="1"/>
            <p:nvPr/>
          </p:nvSpPr>
          <p:spPr>
            <a:xfrm>
              <a:off x="1955411" y="3466450"/>
              <a:ext cx="655069" cy="784600"/>
            </a:xfrm>
            <a:prstGeom prst="rect">
              <a:avLst/>
            </a:prstGeom>
            <a:noFill/>
          </p:spPr>
          <p:txBody>
            <a:bodyPr wrap="none" rtlCol="0">
              <a:spAutoFit/>
            </a:bodyPr>
            <a:lstStyle/>
            <a:p>
              <a:pPr algn="ctr"/>
              <a:r>
                <a:rPr lang="en-US" sz="2254" dirty="0">
                  <a:latin typeface="Corbel"/>
                  <a:cs typeface="Corbel"/>
                </a:rPr>
                <a:t>HDFS</a:t>
              </a:r>
              <a:br>
                <a:rPr lang="en-US" sz="2254" dirty="0">
                  <a:latin typeface="Corbel"/>
                  <a:cs typeface="Corbel"/>
                </a:rPr>
              </a:br>
              <a:r>
                <a:rPr lang="en-US" sz="2254" dirty="0">
                  <a:latin typeface="Corbel"/>
                  <a:cs typeface="Corbel"/>
                </a:rPr>
                <a:t>read</a:t>
              </a:r>
            </a:p>
          </p:txBody>
        </p:sp>
      </p:grpSp>
      <p:sp>
        <p:nvSpPr>
          <p:cNvPr id="41" name="Rounded Rectangle 40"/>
          <p:cNvSpPr/>
          <p:nvPr/>
        </p:nvSpPr>
        <p:spPr>
          <a:xfrm>
            <a:off x="609443" y="6090644"/>
            <a:ext cx="10969941" cy="631031"/>
          </a:xfrm>
          <a:prstGeom prst="roundRect">
            <a:avLst>
              <a:gd name="adj" fmla="val 16408"/>
            </a:avLst>
          </a:prstGeom>
          <a:solidFill>
            <a:schemeClr val="accent1">
              <a:lumMod val="20000"/>
              <a:lumOff val="80000"/>
            </a:schemeClr>
          </a:solidFill>
          <a:ln w="19050" cmpd="sng">
            <a:headEnd type="none" w="med" len="med"/>
            <a:tailEnd type="none"/>
          </a:ln>
        </p:spPr>
        <p:style>
          <a:lnRef idx="2">
            <a:schemeClr val="accent1"/>
          </a:lnRef>
          <a:fillRef idx="1">
            <a:schemeClr val="lt1"/>
          </a:fillRef>
          <a:effectRef idx="0">
            <a:schemeClr val="accent1"/>
          </a:effectRef>
          <a:fontRef idx="minor">
            <a:schemeClr val="dk1"/>
          </a:fontRef>
        </p:style>
        <p:txBody>
          <a:bodyPr lIns="108815" tIns="0" rIns="108815" bIns="54408" rtlCol="0" anchor="ctr"/>
          <a:lstStyle/>
          <a:p>
            <a:pPr algn="ctr"/>
            <a:r>
              <a:rPr lang="en-US" sz="3528" b="1" dirty="0"/>
              <a:t>Slow</a:t>
            </a:r>
            <a:r>
              <a:rPr lang="en-US" sz="3528" dirty="0"/>
              <a:t> due to replication, serialization, and disk IO</a:t>
            </a:r>
          </a:p>
        </p:txBody>
      </p:sp>
      <p:grpSp>
        <p:nvGrpSpPr>
          <p:cNvPr id="3" name="Group 2"/>
          <p:cNvGrpSpPr>
            <a:grpSpLocks noChangeAspect="1"/>
          </p:cNvGrpSpPr>
          <p:nvPr/>
        </p:nvGrpSpPr>
        <p:grpSpPr>
          <a:xfrm>
            <a:off x="5048718" y="1888886"/>
            <a:ext cx="1082868" cy="850815"/>
            <a:chOff x="3787526" y="1872287"/>
            <a:chExt cx="974180" cy="1020705"/>
          </a:xfrm>
        </p:grpSpPr>
        <p:sp>
          <p:nvSpPr>
            <p:cNvPr id="47" name="Can 46"/>
            <p:cNvSpPr/>
            <p:nvPr/>
          </p:nvSpPr>
          <p:spPr>
            <a:xfrm>
              <a:off x="3787526" y="1872287"/>
              <a:ext cx="782384" cy="824077"/>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48" name="Can 47"/>
            <p:cNvSpPr/>
            <p:nvPr/>
          </p:nvSpPr>
          <p:spPr>
            <a:xfrm>
              <a:off x="3882738" y="1962980"/>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49" name="Can 48"/>
            <p:cNvSpPr/>
            <p:nvPr/>
          </p:nvSpPr>
          <p:spPr>
            <a:xfrm>
              <a:off x="3979322" y="2068916"/>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grpSp>
      <p:grpSp>
        <p:nvGrpSpPr>
          <p:cNvPr id="50" name="Group 49"/>
          <p:cNvGrpSpPr>
            <a:grpSpLocks noChangeAspect="1"/>
          </p:cNvGrpSpPr>
          <p:nvPr/>
        </p:nvGrpSpPr>
        <p:grpSpPr>
          <a:xfrm>
            <a:off x="8687914" y="1888886"/>
            <a:ext cx="1082868" cy="850815"/>
            <a:chOff x="3787526" y="1872287"/>
            <a:chExt cx="974180" cy="1020705"/>
          </a:xfrm>
        </p:grpSpPr>
        <p:sp>
          <p:nvSpPr>
            <p:cNvPr id="77" name="Can 76"/>
            <p:cNvSpPr/>
            <p:nvPr/>
          </p:nvSpPr>
          <p:spPr>
            <a:xfrm>
              <a:off x="3787526" y="1872287"/>
              <a:ext cx="782384" cy="824077"/>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78" name="Can 77"/>
            <p:cNvSpPr/>
            <p:nvPr/>
          </p:nvSpPr>
          <p:spPr>
            <a:xfrm>
              <a:off x="3882738" y="1962980"/>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sp>
          <p:nvSpPr>
            <p:cNvPr id="79" name="Can 78"/>
            <p:cNvSpPr/>
            <p:nvPr/>
          </p:nvSpPr>
          <p:spPr>
            <a:xfrm>
              <a:off x="3979322" y="2068916"/>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646"/>
            </a:p>
          </p:txBody>
        </p:sp>
      </p:grpSp>
    </p:spTree>
    <p:extLst>
      <p:ext uri="{BB962C8B-B14F-4D97-AF65-F5344CB8AC3E}">
        <p14:creationId xmlns:p14="http://schemas.microsoft.com/office/powerpoint/2010/main" val="135536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an 73"/>
          <p:cNvSpPr/>
          <p:nvPr/>
        </p:nvSpPr>
        <p:spPr>
          <a:xfrm>
            <a:off x="1422030" y="1829445"/>
            <a:ext cx="1042907" cy="823745"/>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endParaRPr lang="en-US" sz="2646"/>
          </a:p>
        </p:txBody>
      </p:sp>
      <p:cxnSp>
        <p:nvCxnSpPr>
          <p:cNvPr id="75" name="Straight Arrow Connector 74"/>
          <p:cNvCxnSpPr>
            <a:stCxn id="74" idx="4"/>
            <a:endCxn id="76" idx="1"/>
          </p:cNvCxnSpPr>
          <p:nvPr/>
        </p:nvCxnSpPr>
        <p:spPr>
          <a:xfrm>
            <a:off x="2464937" y="2241317"/>
            <a:ext cx="71687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3181811" y="2017558"/>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1</a:t>
            </a:r>
          </a:p>
        </p:txBody>
      </p:sp>
      <p:cxnSp>
        <p:nvCxnSpPr>
          <p:cNvPr id="77" name="Straight Arrow Connector 76"/>
          <p:cNvCxnSpPr>
            <a:stCxn id="76" idx="3"/>
          </p:cNvCxnSpPr>
          <p:nvPr/>
        </p:nvCxnSpPr>
        <p:spPr>
          <a:xfrm flipV="1">
            <a:off x="4394834" y="2241318"/>
            <a:ext cx="429424"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79" idx="1"/>
          </p:cNvCxnSpPr>
          <p:nvPr/>
        </p:nvCxnSpPr>
        <p:spPr>
          <a:xfrm>
            <a:off x="5992838" y="2241318"/>
            <a:ext cx="828166"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6821005" y="2017558"/>
            <a:ext cx="1213024"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err="1"/>
              <a:t>iter</a:t>
            </a:r>
            <a:r>
              <a:rPr lang="en-US" sz="2646" dirty="0"/>
              <a:t>. 2</a:t>
            </a:r>
          </a:p>
        </p:txBody>
      </p:sp>
      <p:cxnSp>
        <p:nvCxnSpPr>
          <p:cNvPr id="80" name="Straight Arrow Connector 79"/>
          <p:cNvCxnSpPr>
            <a:stCxn id="79" idx="3"/>
          </p:cNvCxnSpPr>
          <p:nvPr/>
        </p:nvCxnSpPr>
        <p:spPr>
          <a:xfrm flipV="1">
            <a:off x="8034029" y="2241318"/>
            <a:ext cx="450985" cy="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9649488" y="2251688"/>
            <a:ext cx="78872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0434759" y="2027929"/>
            <a:ext cx="968650" cy="517103"/>
          </a:xfrm>
          <a:prstGeom prst="rect">
            <a:avLst/>
          </a:prstGeom>
          <a:noFill/>
        </p:spPr>
        <p:txBody>
          <a:bodyPr wrap="square" lIns="108815" tIns="54408" rIns="108815" bIns="54408" rtlCol="0">
            <a:spAutoFit/>
          </a:bodyPr>
          <a:lstStyle/>
          <a:p>
            <a:pPr algn="ctr"/>
            <a:r>
              <a:rPr lang="en-US" sz="2646" b="1" dirty="0">
                <a:latin typeface="Corbel"/>
                <a:cs typeface="Corbel"/>
              </a:rPr>
              <a:t>.  .  .</a:t>
            </a:r>
          </a:p>
        </p:txBody>
      </p:sp>
      <p:sp>
        <p:nvSpPr>
          <p:cNvPr id="85" name="TextBox 84"/>
          <p:cNvSpPr txBox="1"/>
          <p:nvPr/>
        </p:nvSpPr>
        <p:spPr>
          <a:xfrm>
            <a:off x="1422029" y="2667433"/>
            <a:ext cx="955630" cy="517103"/>
          </a:xfrm>
          <a:prstGeom prst="rect">
            <a:avLst/>
          </a:prstGeom>
          <a:noFill/>
        </p:spPr>
        <p:txBody>
          <a:bodyPr wrap="none" lIns="108815" tIns="54408" rIns="108815" bIns="54408" rtlCol="0">
            <a:spAutoFit/>
          </a:bodyPr>
          <a:lstStyle/>
          <a:p>
            <a:r>
              <a:rPr lang="en-US" sz="2646" dirty="0">
                <a:latin typeface="Corbel"/>
                <a:cs typeface="Corbel"/>
              </a:rPr>
              <a:t>Input</a:t>
            </a:r>
          </a:p>
        </p:txBody>
      </p:sp>
      <p:sp>
        <p:nvSpPr>
          <p:cNvPr id="98" name="Title 116"/>
          <p:cNvSpPr>
            <a:spLocks noGrp="1"/>
          </p:cNvSpPr>
          <p:nvPr>
            <p:ph type="title"/>
          </p:nvPr>
        </p:nvSpPr>
        <p:spPr>
          <a:xfrm>
            <a:off x="609442" y="153719"/>
            <a:ext cx="11274663" cy="936710"/>
          </a:xfrm>
        </p:spPr>
        <p:txBody>
          <a:bodyPr/>
          <a:lstStyle/>
          <a:p>
            <a:r>
              <a:rPr lang="en-US" sz="6273" dirty="0"/>
              <a:t>Data Sharing in Spark</a:t>
            </a:r>
          </a:p>
        </p:txBody>
      </p:sp>
      <p:grpSp>
        <p:nvGrpSpPr>
          <p:cNvPr id="112" name="Group 111"/>
          <p:cNvGrpSpPr/>
          <p:nvPr/>
        </p:nvGrpSpPr>
        <p:grpSpPr>
          <a:xfrm>
            <a:off x="4763782" y="1448598"/>
            <a:ext cx="1749725" cy="1723635"/>
            <a:chOff x="2784930" y="2345019"/>
            <a:chExt cx="1312636" cy="1724328"/>
          </a:xfrm>
        </p:grpSpPr>
        <p:pic>
          <p:nvPicPr>
            <p:cNvPr id="116" name="Picture 115"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84930" y="2790207"/>
              <a:ext cx="1295624" cy="1279140"/>
            </a:xfrm>
            <a:prstGeom prst="rect">
              <a:avLst/>
            </a:prstGeom>
          </p:spPr>
        </p:pic>
        <p:pic>
          <p:nvPicPr>
            <p:cNvPr id="118" name="Picture 117"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93436" y="2554275"/>
              <a:ext cx="1295624" cy="1279140"/>
            </a:xfrm>
            <a:prstGeom prst="rect">
              <a:avLst/>
            </a:prstGeom>
          </p:spPr>
        </p:pic>
        <p:pic>
          <p:nvPicPr>
            <p:cNvPr id="119" name="Picture 118"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801942" y="2345019"/>
              <a:ext cx="1295624" cy="1279140"/>
            </a:xfrm>
            <a:prstGeom prst="rect">
              <a:avLst/>
            </a:prstGeom>
          </p:spPr>
        </p:pic>
      </p:grpSp>
      <p:grpSp>
        <p:nvGrpSpPr>
          <p:cNvPr id="120" name="Group 119"/>
          <p:cNvGrpSpPr/>
          <p:nvPr/>
        </p:nvGrpSpPr>
        <p:grpSpPr>
          <a:xfrm>
            <a:off x="8407629" y="1457120"/>
            <a:ext cx="1749725" cy="1723635"/>
            <a:chOff x="2784930" y="2345019"/>
            <a:chExt cx="1312636" cy="1724328"/>
          </a:xfrm>
        </p:grpSpPr>
        <p:pic>
          <p:nvPicPr>
            <p:cNvPr id="121" name="Picture 120"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84930" y="2790207"/>
              <a:ext cx="1295624" cy="1279140"/>
            </a:xfrm>
            <a:prstGeom prst="rect">
              <a:avLst/>
            </a:prstGeom>
          </p:spPr>
        </p:pic>
        <p:pic>
          <p:nvPicPr>
            <p:cNvPr id="122" name="Picture 121"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93436" y="2554275"/>
              <a:ext cx="1295624" cy="1279140"/>
            </a:xfrm>
            <a:prstGeom prst="rect">
              <a:avLst/>
            </a:prstGeom>
          </p:spPr>
        </p:pic>
        <p:pic>
          <p:nvPicPr>
            <p:cNvPr id="123" name="Picture 122"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801942" y="2345019"/>
              <a:ext cx="1295624" cy="1279140"/>
            </a:xfrm>
            <a:prstGeom prst="rect">
              <a:avLst/>
            </a:prstGeom>
          </p:spPr>
        </p:pic>
      </p:grpSp>
      <p:sp>
        <p:nvSpPr>
          <p:cNvPr id="47" name="TextBox 46"/>
          <p:cNvSpPr txBox="1"/>
          <p:nvPr/>
        </p:nvSpPr>
        <p:spPr>
          <a:xfrm>
            <a:off x="3047207" y="5231232"/>
            <a:ext cx="3057717" cy="924327"/>
          </a:xfrm>
          <a:prstGeom prst="rect">
            <a:avLst/>
          </a:prstGeom>
          <a:noFill/>
        </p:spPr>
        <p:txBody>
          <a:bodyPr wrap="square" lIns="108815" tIns="54408" rIns="108815" bIns="54408" rtlCol="0">
            <a:spAutoFit/>
          </a:bodyPr>
          <a:lstStyle/>
          <a:p>
            <a:pPr algn="ctr"/>
            <a:r>
              <a:rPr lang="en-US" sz="2646" dirty="0">
                <a:latin typeface="Corbel"/>
                <a:cs typeface="Corbel"/>
              </a:rPr>
              <a:t>Distributed</a:t>
            </a:r>
            <a:br>
              <a:rPr lang="en-US" sz="2646" dirty="0">
                <a:latin typeface="Corbel"/>
                <a:cs typeface="Corbel"/>
              </a:rPr>
            </a:br>
            <a:r>
              <a:rPr lang="en-US" sz="2646" dirty="0">
                <a:latin typeface="Corbel"/>
                <a:cs typeface="Corbel"/>
              </a:rPr>
              <a:t>memory</a:t>
            </a:r>
          </a:p>
        </p:txBody>
      </p:sp>
      <p:sp>
        <p:nvSpPr>
          <p:cNvPr id="48" name="TextBox 47"/>
          <p:cNvSpPr txBox="1"/>
          <p:nvPr/>
        </p:nvSpPr>
        <p:spPr>
          <a:xfrm>
            <a:off x="1422029" y="5181316"/>
            <a:ext cx="955630" cy="517103"/>
          </a:xfrm>
          <a:prstGeom prst="rect">
            <a:avLst/>
          </a:prstGeom>
          <a:noFill/>
        </p:spPr>
        <p:txBody>
          <a:bodyPr wrap="none" lIns="108815" tIns="54408" rIns="108815" bIns="54408" rtlCol="0">
            <a:spAutoFit/>
          </a:bodyPr>
          <a:lstStyle/>
          <a:p>
            <a:r>
              <a:rPr lang="en-US" sz="2646" dirty="0">
                <a:latin typeface="Corbel"/>
                <a:cs typeface="Corbel"/>
              </a:rPr>
              <a:t>Input</a:t>
            </a:r>
          </a:p>
        </p:txBody>
      </p:sp>
      <p:cxnSp>
        <p:nvCxnSpPr>
          <p:cNvPr id="49" name="Straight Arrow Connector 48"/>
          <p:cNvCxnSpPr>
            <a:stCxn id="91" idx="3"/>
            <a:endCxn id="84" idx="1"/>
          </p:cNvCxnSpPr>
          <p:nvPr/>
        </p:nvCxnSpPr>
        <p:spPr>
          <a:xfrm flipV="1">
            <a:off x="4951693" y="3532865"/>
            <a:ext cx="1543803" cy="121371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91" idx="3"/>
            <a:endCxn id="87" idx="1"/>
          </p:cNvCxnSpPr>
          <p:nvPr/>
        </p:nvCxnSpPr>
        <p:spPr>
          <a:xfrm flipV="1">
            <a:off x="4951693" y="4358395"/>
            <a:ext cx="1543803" cy="3881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91" idx="3"/>
            <a:endCxn id="88" idx="1"/>
          </p:cNvCxnSpPr>
          <p:nvPr/>
        </p:nvCxnSpPr>
        <p:spPr>
          <a:xfrm>
            <a:off x="4951693" y="4746583"/>
            <a:ext cx="1543803" cy="4233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8336632" y="3548204"/>
            <a:ext cx="757400"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69" idx="1"/>
          </p:cNvCxnSpPr>
          <p:nvPr/>
        </p:nvCxnSpPr>
        <p:spPr>
          <a:xfrm>
            <a:off x="8336632" y="4358395"/>
            <a:ext cx="757400"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83" idx="1"/>
          </p:cNvCxnSpPr>
          <p:nvPr/>
        </p:nvCxnSpPr>
        <p:spPr>
          <a:xfrm>
            <a:off x="8336632" y="5171853"/>
            <a:ext cx="757400"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8" name="Folded Corner 67"/>
          <p:cNvSpPr/>
          <p:nvPr/>
        </p:nvSpPr>
        <p:spPr>
          <a:xfrm>
            <a:off x="9094031" y="3243527"/>
            <a:ext cx="657029" cy="578676"/>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lIns="108815" tIns="54408" rIns="108815" bIns="54408" rtlCol="0" anchor="ctr"/>
          <a:lstStyle/>
          <a:p>
            <a:pPr algn="ctr"/>
            <a:endParaRPr lang="en-US" sz="2646"/>
          </a:p>
        </p:txBody>
      </p:sp>
      <p:sp>
        <p:nvSpPr>
          <p:cNvPr id="69" name="Folded Corner 68"/>
          <p:cNvSpPr/>
          <p:nvPr/>
        </p:nvSpPr>
        <p:spPr>
          <a:xfrm>
            <a:off x="9094031" y="4069057"/>
            <a:ext cx="657029" cy="578676"/>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lIns="108815" tIns="54408" rIns="108815" bIns="54408" rtlCol="0" anchor="ctr"/>
          <a:lstStyle/>
          <a:p>
            <a:pPr algn="ctr"/>
            <a:endParaRPr lang="en-US" sz="2646"/>
          </a:p>
        </p:txBody>
      </p:sp>
      <p:sp>
        <p:nvSpPr>
          <p:cNvPr id="83" name="Folded Corner 82"/>
          <p:cNvSpPr/>
          <p:nvPr/>
        </p:nvSpPr>
        <p:spPr>
          <a:xfrm>
            <a:off x="9094031" y="4882516"/>
            <a:ext cx="657029" cy="578676"/>
          </a:xfrm>
          <a:prstGeom prst="foldedCorner">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lIns="108815" tIns="54408" rIns="108815" bIns="54408" rtlCol="0" anchor="ctr"/>
          <a:lstStyle/>
          <a:p>
            <a:pPr algn="ctr"/>
            <a:endParaRPr lang="en-US" sz="2646"/>
          </a:p>
        </p:txBody>
      </p:sp>
      <p:sp>
        <p:nvSpPr>
          <p:cNvPr id="84" name="Rectangle 83"/>
          <p:cNvSpPr/>
          <p:nvPr/>
        </p:nvSpPr>
        <p:spPr>
          <a:xfrm>
            <a:off x="6495497" y="3309105"/>
            <a:ext cx="1984792"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a:t>query 1</a:t>
            </a:r>
          </a:p>
        </p:txBody>
      </p:sp>
      <p:sp>
        <p:nvSpPr>
          <p:cNvPr id="87" name="Rectangle 86"/>
          <p:cNvSpPr/>
          <p:nvPr/>
        </p:nvSpPr>
        <p:spPr>
          <a:xfrm>
            <a:off x="6495497" y="4134635"/>
            <a:ext cx="1984792"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a:t>query 2</a:t>
            </a:r>
          </a:p>
        </p:txBody>
      </p:sp>
      <p:sp>
        <p:nvSpPr>
          <p:cNvPr id="88" name="Rectangle 87"/>
          <p:cNvSpPr/>
          <p:nvPr/>
        </p:nvSpPr>
        <p:spPr>
          <a:xfrm>
            <a:off x="6495497" y="4946128"/>
            <a:ext cx="1984792" cy="44751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54408" rIns="0" bIns="54408" rtlCol="0" anchor="ctr"/>
          <a:lstStyle/>
          <a:p>
            <a:pPr algn="ctr"/>
            <a:r>
              <a:rPr lang="en-US" sz="2646" dirty="0"/>
              <a:t>query 3</a:t>
            </a:r>
          </a:p>
        </p:txBody>
      </p:sp>
      <p:cxnSp>
        <p:nvCxnSpPr>
          <p:cNvPr id="89" name="Straight Arrow Connector 88"/>
          <p:cNvCxnSpPr>
            <a:stCxn id="91" idx="3"/>
            <a:endCxn id="90" idx="1"/>
          </p:cNvCxnSpPr>
          <p:nvPr/>
        </p:nvCxnSpPr>
        <p:spPr>
          <a:xfrm>
            <a:off x="4951693" y="4746583"/>
            <a:ext cx="1544508" cy="104057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496201" y="5528608"/>
            <a:ext cx="1984087" cy="517103"/>
          </a:xfrm>
          <a:prstGeom prst="rect">
            <a:avLst/>
          </a:prstGeom>
          <a:noFill/>
        </p:spPr>
        <p:txBody>
          <a:bodyPr wrap="square" lIns="108815" tIns="54408" rIns="108815" bIns="54408" rtlCol="0">
            <a:spAutoFit/>
          </a:bodyPr>
          <a:lstStyle/>
          <a:p>
            <a:pPr algn="ctr"/>
            <a:r>
              <a:rPr lang="en-US" sz="2646" b="1" dirty="0">
                <a:latin typeface="Corbel"/>
                <a:cs typeface="Corbel"/>
              </a:rPr>
              <a:t>.  .  .</a:t>
            </a:r>
          </a:p>
        </p:txBody>
      </p:sp>
      <p:sp>
        <p:nvSpPr>
          <p:cNvPr id="91" name="Diamond 90"/>
          <p:cNvSpPr/>
          <p:nvPr/>
        </p:nvSpPr>
        <p:spPr>
          <a:xfrm>
            <a:off x="4565599" y="4661297"/>
            <a:ext cx="386094" cy="170572"/>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08815" tIns="54408" rIns="108815" bIns="54408" rtlCol="0" anchor="ctr"/>
          <a:lstStyle/>
          <a:p>
            <a:pPr algn="ctr"/>
            <a:endParaRPr lang="en-US" sz="2646"/>
          </a:p>
        </p:txBody>
      </p:sp>
      <p:sp>
        <p:nvSpPr>
          <p:cNvPr id="92" name="Can 91"/>
          <p:cNvSpPr/>
          <p:nvPr/>
        </p:nvSpPr>
        <p:spPr>
          <a:xfrm>
            <a:off x="1422030" y="4336832"/>
            <a:ext cx="1042907" cy="823745"/>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08815" tIns="54408" rIns="108815" bIns="54408" rtlCol="0" anchor="ctr"/>
          <a:lstStyle/>
          <a:p>
            <a:pPr algn="ctr"/>
            <a:endParaRPr lang="en-US" sz="2646"/>
          </a:p>
        </p:txBody>
      </p:sp>
      <p:cxnSp>
        <p:nvCxnSpPr>
          <p:cNvPr id="94" name="Straight Arrow Connector 93"/>
          <p:cNvCxnSpPr>
            <a:stCxn id="92" idx="4"/>
          </p:cNvCxnSpPr>
          <p:nvPr/>
        </p:nvCxnSpPr>
        <p:spPr>
          <a:xfrm flipV="1">
            <a:off x="2464938" y="4746583"/>
            <a:ext cx="1332915" cy="2122"/>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2467404" y="3750808"/>
            <a:ext cx="1501415" cy="803667"/>
          </a:xfrm>
          <a:prstGeom prst="rect">
            <a:avLst/>
          </a:prstGeom>
          <a:noFill/>
        </p:spPr>
        <p:txBody>
          <a:bodyPr wrap="none" lIns="108815" tIns="54408" rIns="108815" bIns="54408" rtlCol="0">
            <a:spAutoFit/>
          </a:bodyPr>
          <a:lstStyle/>
          <a:p>
            <a:pPr algn="ctr"/>
            <a:r>
              <a:rPr lang="en-US" sz="2254" dirty="0">
                <a:latin typeface="Corbel"/>
                <a:cs typeface="Corbel"/>
              </a:rPr>
              <a:t>one-time</a:t>
            </a:r>
            <a:br>
              <a:rPr lang="en-US" sz="2254" dirty="0">
                <a:latin typeface="Corbel"/>
                <a:cs typeface="Corbel"/>
              </a:rPr>
            </a:br>
            <a:r>
              <a:rPr lang="en-US" sz="2254" dirty="0">
                <a:latin typeface="Corbel"/>
                <a:cs typeface="Corbel"/>
              </a:rPr>
              <a:t>processing</a:t>
            </a:r>
          </a:p>
        </p:txBody>
      </p:sp>
      <p:grpSp>
        <p:nvGrpSpPr>
          <p:cNvPr id="97" name="Group 96"/>
          <p:cNvGrpSpPr/>
          <p:nvPr/>
        </p:nvGrpSpPr>
        <p:grpSpPr>
          <a:xfrm>
            <a:off x="3712273" y="3835708"/>
            <a:ext cx="1749725" cy="1723635"/>
            <a:chOff x="2784930" y="2345019"/>
            <a:chExt cx="1312636" cy="1724328"/>
          </a:xfrm>
        </p:grpSpPr>
        <p:pic>
          <p:nvPicPr>
            <p:cNvPr id="100" name="Picture 99" descr="to_ddr333memory_350.gif"/>
            <p:cNvPicPr>
              <a:picLocks noChangeAspect="1"/>
            </p:cNvPicPr>
            <p:nvPr/>
          </p:nvPicPr>
          <p:blipFill>
            <a:blip r:embed="rId3">
              <a:extLst>
                <a:ext uri="{BEBA8EAE-BF5A-486C-A8C5-ECC9F3942E4B}">
                  <a14:imgProps xmlns:a14="http://schemas.microsoft.com/office/drawing/2010/main">
                    <a14:imgLayer r:embed="rId5">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84930" y="2790207"/>
              <a:ext cx="1295624" cy="1279140"/>
            </a:xfrm>
            <a:prstGeom prst="rect">
              <a:avLst/>
            </a:prstGeom>
          </p:spPr>
        </p:pic>
        <p:pic>
          <p:nvPicPr>
            <p:cNvPr id="101" name="Picture 100" descr="to_ddr333memory_350.gif"/>
            <p:cNvPicPr>
              <a:picLocks noChangeAspect="1"/>
            </p:cNvPicPr>
            <p:nvPr/>
          </p:nvPicPr>
          <p:blipFill>
            <a:blip r:embed="rId3">
              <a:extLst>
                <a:ext uri="{BEBA8EAE-BF5A-486C-A8C5-ECC9F3942E4B}">
                  <a14:imgProps xmlns:a14="http://schemas.microsoft.com/office/drawing/2010/main">
                    <a14:imgLayer r:embed="rId6">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793436" y="2554275"/>
              <a:ext cx="1295624" cy="1279140"/>
            </a:xfrm>
            <a:prstGeom prst="rect">
              <a:avLst/>
            </a:prstGeom>
          </p:spPr>
        </p:pic>
        <p:pic>
          <p:nvPicPr>
            <p:cNvPr id="102" name="Picture 101" descr="to_ddr333memory_350.gif"/>
            <p:cNvPicPr>
              <a:picLocks noChangeAspect="1"/>
            </p:cNvPicPr>
            <p:nvPr/>
          </p:nvPicPr>
          <p:blipFill>
            <a:blip r:embed="rId3">
              <a:extLst>
                <a:ext uri="{BEBA8EAE-BF5A-486C-A8C5-ECC9F3942E4B}">
                  <a14:imgProps xmlns:a14="http://schemas.microsoft.com/office/drawing/2010/main">
                    <a14:imgLayer r:embed="rId4">
                      <a14:imgEffect>
                        <a14:backgroundRemoval t="16286" b="90000" l="0" r="100000"/>
                      </a14:imgEffect>
                    </a14:imgLayer>
                  </a14:imgProps>
                </a:ext>
                <a:ext uri="{28A0092B-C50C-407E-A947-70E740481C1C}">
                  <a14:useLocalDpi xmlns:a14="http://schemas.microsoft.com/office/drawing/2010/main" val="0"/>
                </a:ext>
              </a:extLst>
            </a:blip>
            <a:stretch>
              <a:fillRect/>
            </a:stretch>
          </p:blipFill>
          <p:spPr>
            <a:xfrm>
              <a:off x="2801942" y="2345019"/>
              <a:ext cx="1295624" cy="1279140"/>
            </a:xfrm>
            <a:prstGeom prst="rect">
              <a:avLst/>
            </a:prstGeom>
          </p:spPr>
        </p:pic>
      </p:grpSp>
      <p:sp>
        <p:nvSpPr>
          <p:cNvPr id="46" name="Rounded Rectangle 45"/>
          <p:cNvSpPr/>
          <p:nvPr/>
        </p:nvSpPr>
        <p:spPr>
          <a:xfrm>
            <a:off x="697429" y="6090644"/>
            <a:ext cx="10793967" cy="631031"/>
          </a:xfrm>
          <a:prstGeom prst="roundRect">
            <a:avLst>
              <a:gd name="adj" fmla="val 16408"/>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108815" tIns="0" rIns="108815" bIns="54408" rtlCol="0" anchor="ctr"/>
          <a:lstStyle/>
          <a:p>
            <a:pPr algn="ctr"/>
            <a:r>
              <a:rPr lang="en-US" sz="3528" b="1" dirty="0"/>
              <a:t>10-100</a:t>
            </a:r>
            <a:r>
              <a:rPr lang="en-US" sz="3822" b="1" dirty="0"/>
              <a:t>×</a:t>
            </a:r>
            <a:r>
              <a:rPr lang="en-US" sz="3528" b="1" dirty="0"/>
              <a:t> </a:t>
            </a:r>
            <a:r>
              <a:rPr lang="en-US" sz="3528" dirty="0"/>
              <a:t>faster than network and disk</a:t>
            </a:r>
          </a:p>
        </p:txBody>
      </p:sp>
    </p:spTree>
    <p:extLst>
      <p:ext uri="{BB962C8B-B14F-4D97-AF65-F5344CB8AC3E}">
        <p14:creationId xmlns:p14="http://schemas.microsoft.com/office/powerpoint/2010/main" val="369431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458396"/>
            <a:ext cx="10969943" cy="895994"/>
          </a:xfrm>
        </p:spPr>
        <p:txBody>
          <a:bodyPr/>
          <a:lstStyle/>
          <a:p>
            <a:r>
              <a:rPr lang="en-US" sz="5979" dirty="0"/>
              <a:t>Efficient In-Memory Storage</a:t>
            </a:r>
          </a:p>
        </p:txBody>
      </p:sp>
      <p:sp>
        <p:nvSpPr>
          <p:cNvPr id="3" name="Content Placeholder 2"/>
          <p:cNvSpPr>
            <a:spLocks noGrp="1"/>
          </p:cNvSpPr>
          <p:nvPr>
            <p:ph idx="4294967295"/>
          </p:nvPr>
        </p:nvSpPr>
        <p:spPr>
          <a:xfrm>
            <a:off x="609441" y="1829445"/>
            <a:ext cx="10969943" cy="2172816"/>
          </a:xfrm>
          <a:prstGeom prst="rect">
            <a:avLst/>
          </a:prstGeom>
        </p:spPr>
        <p:txBody>
          <a:bodyPr vert="horz" wrap="square" lIns="108815" tIns="54408" rIns="108815" bIns="54408" rtlCol="0">
            <a:spAutoFit/>
          </a:bodyPr>
          <a:lstStyle/>
          <a:p>
            <a:r>
              <a:rPr lang="en-US" sz="3528" dirty="0"/>
              <a:t>Simply caching Hive records as Java objects is inefficient due to high per-object overhead</a:t>
            </a:r>
          </a:p>
          <a:p>
            <a:r>
              <a:rPr lang="en-US" sz="3528" dirty="0"/>
              <a:t>Instead, Shark employs column-oriented storage using </a:t>
            </a:r>
            <a:r>
              <a:rPr lang="en-US" sz="3528" b="1" dirty="0"/>
              <a:t>arrays of primitive types</a:t>
            </a:r>
            <a:endParaRPr lang="en-US" b="1" dirty="0"/>
          </a:p>
        </p:txBody>
      </p:sp>
      <p:sp>
        <p:nvSpPr>
          <p:cNvPr id="4" name="Rectangle 3"/>
          <p:cNvSpPr/>
          <p:nvPr/>
        </p:nvSpPr>
        <p:spPr>
          <a:xfrm>
            <a:off x="6781316"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1</a:t>
            </a:r>
          </a:p>
        </p:txBody>
      </p:sp>
      <p:sp>
        <p:nvSpPr>
          <p:cNvPr id="5" name="Title 1"/>
          <p:cNvSpPr txBox="1">
            <a:spLocks/>
          </p:cNvSpPr>
          <p:nvPr/>
        </p:nvSpPr>
        <p:spPr>
          <a:xfrm>
            <a:off x="5700942" y="4038355"/>
            <a:ext cx="4926318" cy="990201"/>
          </a:xfrm>
          <a:prstGeom prst="rect">
            <a:avLst/>
          </a:prstGeom>
          <a:ln w="12700" cmpd="sng">
            <a:noFill/>
          </a:ln>
        </p:spPr>
        <p:txBody>
          <a:bodyPr vert="horz" lIns="108815" tIns="54408" rIns="108815" bIns="5440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42" b="1" dirty="0"/>
              <a:t>Column Storage</a:t>
            </a:r>
          </a:p>
        </p:txBody>
      </p:sp>
      <p:sp>
        <p:nvSpPr>
          <p:cNvPr id="7" name="Rectangle 6"/>
          <p:cNvSpPr/>
          <p:nvPr/>
        </p:nvSpPr>
        <p:spPr>
          <a:xfrm>
            <a:off x="7681625"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2</a:t>
            </a:r>
          </a:p>
        </p:txBody>
      </p:sp>
      <p:sp>
        <p:nvSpPr>
          <p:cNvPr id="8" name="Rectangle 7"/>
          <p:cNvSpPr/>
          <p:nvPr/>
        </p:nvSpPr>
        <p:spPr>
          <a:xfrm>
            <a:off x="8595788"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a:t>
            </a:r>
          </a:p>
        </p:txBody>
      </p:sp>
      <p:sp>
        <p:nvSpPr>
          <p:cNvPr id="10" name="Rectangle 9"/>
          <p:cNvSpPr/>
          <p:nvPr/>
        </p:nvSpPr>
        <p:spPr>
          <a:xfrm>
            <a:off x="6818252"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john</a:t>
            </a:r>
          </a:p>
        </p:txBody>
      </p:sp>
      <p:sp>
        <p:nvSpPr>
          <p:cNvPr id="11" name="Rectangle 10"/>
          <p:cNvSpPr/>
          <p:nvPr/>
        </p:nvSpPr>
        <p:spPr>
          <a:xfrm>
            <a:off x="7718561"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mike</a:t>
            </a:r>
          </a:p>
        </p:txBody>
      </p:sp>
      <p:sp>
        <p:nvSpPr>
          <p:cNvPr id="12" name="Rectangle 11"/>
          <p:cNvSpPr/>
          <p:nvPr/>
        </p:nvSpPr>
        <p:spPr>
          <a:xfrm>
            <a:off x="8595788"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sally</a:t>
            </a:r>
          </a:p>
        </p:txBody>
      </p:sp>
      <p:sp>
        <p:nvSpPr>
          <p:cNvPr id="13" name="Rectangle 12"/>
          <p:cNvSpPr/>
          <p:nvPr/>
        </p:nvSpPr>
        <p:spPr>
          <a:xfrm>
            <a:off x="6804402"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4.1</a:t>
            </a:r>
          </a:p>
        </p:txBody>
      </p:sp>
      <p:sp>
        <p:nvSpPr>
          <p:cNvPr id="14" name="Rectangle 13"/>
          <p:cNvSpPr/>
          <p:nvPr/>
        </p:nvSpPr>
        <p:spPr>
          <a:xfrm>
            <a:off x="7704711"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3.5</a:t>
            </a:r>
          </a:p>
        </p:txBody>
      </p:sp>
      <p:sp>
        <p:nvSpPr>
          <p:cNvPr id="15" name="Rectangle 14"/>
          <p:cNvSpPr/>
          <p:nvPr/>
        </p:nvSpPr>
        <p:spPr>
          <a:xfrm>
            <a:off x="8595788"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6.4</a:t>
            </a:r>
          </a:p>
        </p:txBody>
      </p:sp>
      <p:sp>
        <p:nvSpPr>
          <p:cNvPr id="25" name="Title 1"/>
          <p:cNvSpPr txBox="1">
            <a:spLocks/>
          </p:cNvSpPr>
          <p:nvPr/>
        </p:nvSpPr>
        <p:spPr>
          <a:xfrm>
            <a:off x="1218883" y="4038355"/>
            <a:ext cx="4926318" cy="990201"/>
          </a:xfrm>
          <a:prstGeom prst="rect">
            <a:avLst/>
          </a:prstGeom>
          <a:ln w="12700" cmpd="sng">
            <a:noFill/>
          </a:ln>
        </p:spPr>
        <p:txBody>
          <a:bodyPr vert="horz" lIns="108815" tIns="54408" rIns="108815" bIns="54408"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42" b="1" dirty="0"/>
              <a:t>Row Storage</a:t>
            </a:r>
          </a:p>
        </p:txBody>
      </p:sp>
      <p:sp>
        <p:nvSpPr>
          <p:cNvPr id="26" name="Rectangle 25"/>
          <p:cNvSpPr/>
          <p:nvPr/>
        </p:nvSpPr>
        <p:spPr>
          <a:xfrm>
            <a:off x="2302844" y="4876218"/>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1</a:t>
            </a:r>
          </a:p>
        </p:txBody>
      </p:sp>
      <p:sp>
        <p:nvSpPr>
          <p:cNvPr id="27" name="Rectangle 26"/>
          <p:cNvSpPr/>
          <p:nvPr/>
        </p:nvSpPr>
        <p:spPr>
          <a:xfrm>
            <a:off x="3217006" y="4876218"/>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john</a:t>
            </a:r>
          </a:p>
        </p:txBody>
      </p:sp>
      <p:sp>
        <p:nvSpPr>
          <p:cNvPr id="28" name="Rectangle 27"/>
          <p:cNvSpPr/>
          <p:nvPr/>
        </p:nvSpPr>
        <p:spPr>
          <a:xfrm>
            <a:off x="4131168" y="4876218"/>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4.1</a:t>
            </a:r>
          </a:p>
        </p:txBody>
      </p:sp>
      <p:sp>
        <p:nvSpPr>
          <p:cNvPr id="29" name="Rectangle 28"/>
          <p:cNvSpPr/>
          <p:nvPr/>
        </p:nvSpPr>
        <p:spPr>
          <a:xfrm>
            <a:off x="2302844" y="5464799"/>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2</a:t>
            </a:r>
          </a:p>
        </p:txBody>
      </p:sp>
      <p:sp>
        <p:nvSpPr>
          <p:cNvPr id="30" name="Rectangle 29"/>
          <p:cNvSpPr/>
          <p:nvPr/>
        </p:nvSpPr>
        <p:spPr>
          <a:xfrm>
            <a:off x="3217006" y="5464799"/>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mike</a:t>
            </a:r>
          </a:p>
        </p:txBody>
      </p:sp>
      <p:sp>
        <p:nvSpPr>
          <p:cNvPr id="31" name="Rectangle 30"/>
          <p:cNvSpPr/>
          <p:nvPr/>
        </p:nvSpPr>
        <p:spPr>
          <a:xfrm>
            <a:off x="4131168" y="5464799"/>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3.5</a:t>
            </a:r>
          </a:p>
        </p:txBody>
      </p:sp>
      <p:sp>
        <p:nvSpPr>
          <p:cNvPr id="32" name="Rectangle 31"/>
          <p:cNvSpPr/>
          <p:nvPr/>
        </p:nvSpPr>
        <p:spPr>
          <a:xfrm>
            <a:off x="2302844" y="6034111"/>
            <a:ext cx="914162" cy="457016"/>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3</a:t>
            </a:r>
          </a:p>
        </p:txBody>
      </p:sp>
      <p:sp>
        <p:nvSpPr>
          <p:cNvPr id="33" name="Rectangle 32"/>
          <p:cNvSpPr/>
          <p:nvPr/>
        </p:nvSpPr>
        <p:spPr>
          <a:xfrm>
            <a:off x="3217006" y="6034111"/>
            <a:ext cx="914162" cy="457016"/>
          </a:xfrm>
          <a:prstGeom prst="rect">
            <a:avLst/>
          </a:prstGeom>
          <a:solidFill>
            <a:schemeClr val="accent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sally</a:t>
            </a:r>
          </a:p>
        </p:txBody>
      </p:sp>
      <p:sp>
        <p:nvSpPr>
          <p:cNvPr id="34" name="Rectangle 33"/>
          <p:cNvSpPr/>
          <p:nvPr/>
        </p:nvSpPr>
        <p:spPr>
          <a:xfrm>
            <a:off x="4131168" y="6034111"/>
            <a:ext cx="914162" cy="457016"/>
          </a:xfrm>
          <a:prstGeom prst="rect">
            <a:avLst/>
          </a:prstGeom>
          <a:solidFill>
            <a:schemeClr val="accent3"/>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15" tIns="54408" rIns="108815" bIns="54408" rtlCol="0" anchor="ctr"/>
          <a:lstStyle/>
          <a:p>
            <a:pPr algn="ctr"/>
            <a:r>
              <a:rPr lang="en-US" sz="2156" dirty="0"/>
              <a:t>6.4</a:t>
            </a:r>
          </a:p>
        </p:txBody>
      </p:sp>
    </p:spTree>
    <p:extLst>
      <p:ext uri="{BB962C8B-B14F-4D97-AF65-F5344CB8AC3E}">
        <p14:creationId xmlns:p14="http://schemas.microsoft.com/office/powerpoint/2010/main" val="103497488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Spark / Shark in Action</a:t>
            </a:r>
            <a:endParaRPr lang="en-US" dirty="0"/>
          </a:p>
        </p:txBody>
      </p:sp>
      <p:sp>
        <p:nvSpPr>
          <p:cNvPr id="5" name="Text Placeholder 4"/>
          <p:cNvSpPr>
            <a:spLocks noGrp="1"/>
          </p:cNvSpPr>
          <p:nvPr>
            <p:ph type="body" sz="quarter" idx="12"/>
          </p:nvPr>
        </p:nvSpPr>
        <p:spPr/>
        <p:txBody>
          <a:bodyPr/>
          <a:lstStyle/>
          <a:p>
            <a:r>
              <a:rPr lang="en-US" dirty="0" smtClean="0"/>
              <a:t> </a:t>
            </a:r>
            <a:endParaRPr lang="en-US" dirty="0"/>
          </a:p>
        </p:txBody>
      </p:sp>
    </p:spTree>
    <p:extLst>
      <p:ext uri="{BB962C8B-B14F-4D97-AF65-F5344CB8AC3E}">
        <p14:creationId xmlns:p14="http://schemas.microsoft.com/office/powerpoint/2010/main" val="91842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RowCount</a:t>
            </a:r>
            <a:r>
              <a:rPr lang="en-US" dirty="0" smtClean="0"/>
              <a:t> and </a:t>
            </a:r>
            <a:r>
              <a:rPr lang="en-US" dirty="0" err="1" smtClean="0"/>
              <a:t>WordCount</a:t>
            </a:r>
            <a:r>
              <a:rPr lang="en-US" dirty="0" smtClean="0"/>
              <a:t> via Pig</a:t>
            </a:r>
            <a:endParaRPr lang="en-US" dirty="0"/>
          </a:p>
        </p:txBody>
      </p:sp>
      <p:sp>
        <p:nvSpPr>
          <p:cNvPr id="5" name="Text Placeholder 4"/>
          <p:cNvSpPr>
            <a:spLocks noGrp="1"/>
          </p:cNvSpPr>
          <p:nvPr>
            <p:ph type="body" sz="quarter" idx="10"/>
          </p:nvPr>
        </p:nvSpPr>
        <p:spPr>
          <a:xfrm>
            <a:off x="269169" y="1198220"/>
            <a:ext cx="11650487" cy="4253344"/>
          </a:xfrm>
        </p:spPr>
        <p:txBody>
          <a:bodyPr/>
          <a:lstStyle/>
          <a:p>
            <a:r>
              <a:rPr lang="en-US" sz="1960" dirty="0">
                <a:latin typeface="Courier New"/>
                <a:cs typeface="Courier New"/>
              </a:rPr>
              <a:t># Get </a:t>
            </a:r>
            <a:r>
              <a:rPr lang="en-US" sz="1960" dirty="0" err="1">
                <a:latin typeface="Courier New"/>
                <a:cs typeface="Courier New"/>
              </a:rPr>
              <a:t>rowcount</a:t>
            </a:r>
            <a:r>
              <a:rPr lang="en-US" sz="1960" dirty="0">
                <a:latin typeface="Courier New"/>
                <a:cs typeface="Courier New"/>
              </a:rPr>
              <a:t> from Mobile Sample Data</a:t>
            </a:r>
          </a:p>
          <a:p>
            <a:r>
              <a:rPr lang="en-US" sz="1960" dirty="0">
                <a:latin typeface="Courier New"/>
                <a:cs typeface="Courier New"/>
              </a:rPr>
              <a:t>A = LOAD '/samples/</a:t>
            </a:r>
            <a:r>
              <a:rPr lang="en-US" sz="1960" dirty="0" err="1">
                <a:latin typeface="Courier New"/>
                <a:cs typeface="Courier New"/>
              </a:rPr>
              <a:t>HiveSampleData.txt</a:t>
            </a:r>
            <a:r>
              <a:rPr lang="en-US" sz="1960" dirty="0">
                <a:latin typeface="Courier New"/>
                <a:cs typeface="Courier New"/>
              </a:rPr>
              <a:t>' USING </a:t>
            </a:r>
            <a:r>
              <a:rPr lang="en-US" sz="1960" dirty="0" err="1">
                <a:latin typeface="Courier New"/>
                <a:cs typeface="Courier New"/>
              </a:rPr>
              <a:t>TextLoader</a:t>
            </a:r>
            <a:r>
              <a:rPr lang="en-US" sz="1960" dirty="0">
                <a:latin typeface="Courier New"/>
                <a:cs typeface="Courier New"/>
              </a:rPr>
              <a:t> as (</a:t>
            </a:r>
            <a:r>
              <a:rPr lang="en-US" sz="1960" dirty="0" err="1">
                <a:latin typeface="Courier New"/>
                <a:cs typeface="Courier New"/>
              </a:rPr>
              <a:t>line:chararray</a:t>
            </a:r>
            <a:r>
              <a:rPr lang="en-US" sz="1960" dirty="0">
                <a:latin typeface="Courier New"/>
                <a:cs typeface="Courier New"/>
              </a:rPr>
              <a:t>);</a:t>
            </a:r>
          </a:p>
          <a:p>
            <a:r>
              <a:rPr lang="en-US" sz="1960" dirty="0">
                <a:latin typeface="Courier New"/>
                <a:cs typeface="Courier New"/>
              </a:rPr>
              <a:t>B = group A all;</a:t>
            </a:r>
          </a:p>
          <a:p>
            <a:r>
              <a:rPr lang="en-US" sz="1960" dirty="0">
                <a:latin typeface="Courier New"/>
                <a:cs typeface="Courier New"/>
              </a:rPr>
              <a:t>C = </a:t>
            </a:r>
            <a:r>
              <a:rPr lang="en-US" sz="1960" dirty="0" err="1">
                <a:latin typeface="Courier New"/>
                <a:cs typeface="Courier New"/>
              </a:rPr>
              <a:t>foreach</a:t>
            </a:r>
            <a:r>
              <a:rPr lang="en-US" sz="1960" dirty="0">
                <a:latin typeface="Courier New"/>
                <a:cs typeface="Courier New"/>
              </a:rPr>
              <a:t> B generate COUNT(A);</a:t>
            </a:r>
          </a:p>
          <a:p>
            <a:r>
              <a:rPr lang="en-US" sz="1960" dirty="0">
                <a:latin typeface="Courier New"/>
                <a:cs typeface="Courier New"/>
              </a:rPr>
              <a:t>dump C;</a:t>
            </a:r>
          </a:p>
          <a:p>
            <a:endParaRPr lang="en-US" sz="1960" dirty="0">
              <a:latin typeface="Courier New"/>
              <a:cs typeface="Courier New"/>
            </a:endParaRPr>
          </a:p>
          <a:p>
            <a:r>
              <a:rPr lang="en-US" sz="1960" dirty="0">
                <a:latin typeface="Courier New"/>
                <a:cs typeface="Courier New"/>
              </a:rPr>
              <a:t># Perform </a:t>
            </a:r>
            <a:r>
              <a:rPr lang="en-US" sz="1960" dirty="0" err="1">
                <a:latin typeface="Courier New"/>
                <a:cs typeface="Courier New"/>
              </a:rPr>
              <a:t>Wordcount</a:t>
            </a:r>
            <a:endParaRPr lang="en-US" sz="1960" dirty="0">
              <a:latin typeface="Courier New"/>
              <a:cs typeface="Courier New"/>
            </a:endParaRPr>
          </a:p>
          <a:p>
            <a:r>
              <a:rPr lang="en-US" sz="1960" dirty="0">
                <a:latin typeface="Courier New"/>
                <a:cs typeface="Courier New"/>
              </a:rPr>
              <a:t>B = </a:t>
            </a:r>
            <a:r>
              <a:rPr lang="en-US" sz="1960" dirty="0" err="1">
                <a:latin typeface="Courier New"/>
                <a:cs typeface="Courier New"/>
              </a:rPr>
              <a:t>foreach</a:t>
            </a:r>
            <a:r>
              <a:rPr lang="en-US" sz="1960" dirty="0">
                <a:latin typeface="Courier New"/>
                <a:cs typeface="Courier New"/>
              </a:rPr>
              <a:t> A generate flatten(TOKENIZE((</a:t>
            </a:r>
            <a:r>
              <a:rPr lang="en-US" sz="1960" dirty="0" err="1">
                <a:latin typeface="Courier New"/>
                <a:cs typeface="Courier New"/>
              </a:rPr>
              <a:t>chararray</a:t>
            </a:r>
            <a:r>
              <a:rPr lang="en-US" sz="1960" dirty="0">
                <a:latin typeface="Courier New"/>
                <a:cs typeface="Courier New"/>
              </a:rPr>
              <a:t>)$0)) as word;</a:t>
            </a:r>
          </a:p>
          <a:p>
            <a:r>
              <a:rPr lang="en-US" sz="1960" dirty="0">
                <a:latin typeface="Courier New"/>
                <a:cs typeface="Courier New"/>
              </a:rPr>
              <a:t>C = group B by word;</a:t>
            </a:r>
          </a:p>
          <a:p>
            <a:r>
              <a:rPr lang="en-US" sz="1960" dirty="0">
                <a:latin typeface="Courier New"/>
                <a:cs typeface="Courier New"/>
              </a:rPr>
              <a:t>D = </a:t>
            </a:r>
            <a:r>
              <a:rPr lang="en-US" sz="1960" dirty="0" err="1">
                <a:latin typeface="Courier New"/>
                <a:cs typeface="Courier New"/>
              </a:rPr>
              <a:t>foreach</a:t>
            </a:r>
            <a:r>
              <a:rPr lang="en-US" sz="1960" dirty="0">
                <a:latin typeface="Courier New"/>
                <a:cs typeface="Courier New"/>
              </a:rPr>
              <a:t> C generate COUNT(B), group;</a:t>
            </a:r>
          </a:p>
          <a:p>
            <a:r>
              <a:rPr lang="en-US" sz="1960" dirty="0">
                <a:latin typeface="Courier New"/>
                <a:cs typeface="Courier New"/>
              </a:rPr>
              <a:t>E = group D all;</a:t>
            </a:r>
          </a:p>
          <a:p>
            <a:r>
              <a:rPr lang="en-US" sz="1960" dirty="0">
                <a:latin typeface="Courier New"/>
                <a:cs typeface="Courier New"/>
              </a:rPr>
              <a:t>F = </a:t>
            </a:r>
            <a:r>
              <a:rPr lang="en-US" sz="1960" dirty="0" err="1">
                <a:latin typeface="Courier New"/>
                <a:cs typeface="Courier New"/>
              </a:rPr>
              <a:t>foreach</a:t>
            </a:r>
            <a:r>
              <a:rPr lang="en-US" sz="1960" dirty="0">
                <a:latin typeface="Courier New"/>
                <a:cs typeface="Courier New"/>
              </a:rPr>
              <a:t> E generate count(D);</a:t>
            </a:r>
          </a:p>
          <a:p>
            <a:r>
              <a:rPr lang="en-US" sz="1960" dirty="0">
                <a:latin typeface="Courier New"/>
                <a:cs typeface="Courier New"/>
              </a:rPr>
              <a:t>dump F;</a:t>
            </a:r>
          </a:p>
        </p:txBody>
      </p:sp>
    </p:spTree>
    <p:extLst>
      <p:ext uri="{BB962C8B-B14F-4D97-AF65-F5344CB8AC3E}">
        <p14:creationId xmlns:p14="http://schemas.microsoft.com/office/powerpoint/2010/main" val="36270991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RowCount</a:t>
            </a:r>
            <a:r>
              <a:rPr lang="en-US" dirty="0" smtClean="0"/>
              <a:t> and </a:t>
            </a:r>
            <a:r>
              <a:rPr lang="en-US" dirty="0" err="1" smtClean="0"/>
              <a:t>WordCount</a:t>
            </a:r>
            <a:r>
              <a:rPr lang="en-US" dirty="0" smtClean="0"/>
              <a:t> via Spark</a:t>
            </a:r>
            <a:endParaRPr lang="en-US" dirty="0"/>
          </a:p>
        </p:txBody>
      </p:sp>
      <p:sp>
        <p:nvSpPr>
          <p:cNvPr id="5" name="Text Placeholder 4"/>
          <p:cNvSpPr>
            <a:spLocks noGrp="1"/>
          </p:cNvSpPr>
          <p:nvPr>
            <p:ph type="body" sz="quarter" idx="10"/>
          </p:nvPr>
        </p:nvSpPr>
        <p:spPr>
          <a:xfrm>
            <a:off x="269169" y="1198220"/>
            <a:ext cx="11650487" cy="3529364"/>
          </a:xfrm>
        </p:spPr>
        <p:txBody>
          <a:bodyPr/>
          <a:lstStyle/>
          <a:p>
            <a:r>
              <a:rPr lang="en-US" sz="1960" dirty="0">
                <a:latin typeface="Courier New"/>
                <a:cs typeface="Courier New"/>
              </a:rPr>
              <a:t># extract Mobile Sample data from HDFS</a:t>
            </a:r>
          </a:p>
          <a:p>
            <a:r>
              <a:rPr lang="en-US" sz="1960" dirty="0" err="1">
                <a:latin typeface="Courier New"/>
                <a:cs typeface="Courier New"/>
              </a:rPr>
              <a:t>val</a:t>
            </a:r>
            <a:r>
              <a:rPr lang="en-US" sz="1960" dirty="0">
                <a:latin typeface="Courier New"/>
                <a:cs typeface="Courier New"/>
              </a:rPr>
              <a:t> mobile = </a:t>
            </a:r>
            <a:r>
              <a:rPr lang="en-US" sz="1960" dirty="0" err="1">
                <a:latin typeface="Courier New"/>
                <a:cs typeface="Courier New"/>
              </a:rPr>
              <a:t>sc.textFile</a:t>
            </a:r>
            <a:r>
              <a:rPr lang="en-US" sz="1960" dirty="0">
                <a:latin typeface="Courier New"/>
                <a:cs typeface="Courier New"/>
              </a:rPr>
              <a:t>("</a:t>
            </a:r>
            <a:r>
              <a:rPr lang="en-US" sz="1960" dirty="0" err="1">
                <a:latin typeface="Courier New"/>
                <a:cs typeface="Courier New"/>
              </a:rPr>
              <a:t>hdfs</a:t>
            </a:r>
            <a:r>
              <a:rPr lang="en-US" sz="1960" dirty="0">
                <a:latin typeface="Courier New"/>
                <a:cs typeface="Courier New"/>
              </a:rPr>
              <a:t>://localhost:9000/samples/</a:t>
            </a:r>
            <a:r>
              <a:rPr lang="en-US" sz="1960" dirty="0" err="1">
                <a:latin typeface="Courier New"/>
                <a:cs typeface="Courier New"/>
              </a:rPr>
              <a:t>HiveSampleData.txt</a:t>
            </a:r>
            <a:r>
              <a:rPr lang="en-US" sz="1960" dirty="0">
                <a:latin typeface="Courier New"/>
                <a:cs typeface="Courier New"/>
              </a:rPr>
              <a:t>")</a:t>
            </a:r>
          </a:p>
          <a:p>
            <a:endParaRPr lang="en-US" sz="1960" dirty="0">
              <a:latin typeface="Courier New"/>
              <a:cs typeface="Courier New"/>
            </a:endParaRPr>
          </a:p>
          <a:p>
            <a:r>
              <a:rPr lang="en-US" sz="1960" dirty="0">
                <a:latin typeface="Courier New"/>
                <a:cs typeface="Courier New"/>
              </a:rPr>
              <a:t># Get </a:t>
            </a:r>
            <a:r>
              <a:rPr lang="en-US" sz="1960" dirty="0" err="1">
                <a:latin typeface="Courier New"/>
                <a:cs typeface="Courier New"/>
              </a:rPr>
              <a:t>rowcount</a:t>
            </a:r>
            <a:r>
              <a:rPr lang="en-US" sz="1960" dirty="0">
                <a:latin typeface="Courier New"/>
                <a:cs typeface="Courier New"/>
              </a:rPr>
              <a:t> from Mobile Sample data</a:t>
            </a:r>
          </a:p>
          <a:p>
            <a:r>
              <a:rPr lang="en-US" sz="1960" dirty="0" err="1">
                <a:latin typeface="Courier New"/>
                <a:cs typeface="Courier New"/>
              </a:rPr>
              <a:t>mobile.count</a:t>
            </a:r>
            <a:endParaRPr lang="en-US" sz="1960" dirty="0">
              <a:latin typeface="Courier New"/>
              <a:cs typeface="Courier New"/>
            </a:endParaRPr>
          </a:p>
          <a:p>
            <a:endParaRPr lang="en-US" sz="1960" dirty="0">
              <a:latin typeface="Courier New"/>
              <a:cs typeface="Courier New"/>
            </a:endParaRPr>
          </a:p>
          <a:p>
            <a:r>
              <a:rPr lang="en-US" sz="1960" dirty="0">
                <a:latin typeface="Courier New"/>
                <a:cs typeface="Courier New"/>
              </a:rPr>
              <a:t># Count the number of words in the Mobile Sample data, split via " "</a:t>
            </a:r>
          </a:p>
          <a:p>
            <a:r>
              <a:rPr lang="en-US" sz="1960" dirty="0" err="1">
                <a:latin typeface="Courier New"/>
                <a:cs typeface="Courier New"/>
              </a:rPr>
              <a:t>var</a:t>
            </a:r>
            <a:r>
              <a:rPr lang="en-US" sz="1960" dirty="0">
                <a:latin typeface="Courier New"/>
                <a:cs typeface="Courier New"/>
              </a:rPr>
              <a:t> </a:t>
            </a:r>
            <a:r>
              <a:rPr lang="en-US" sz="1960" dirty="0" err="1">
                <a:latin typeface="Courier New"/>
                <a:cs typeface="Courier New"/>
              </a:rPr>
              <a:t>wc</a:t>
            </a:r>
            <a:r>
              <a:rPr lang="en-US" sz="1960" dirty="0">
                <a:latin typeface="Courier New"/>
                <a:cs typeface="Courier New"/>
              </a:rPr>
              <a:t> = </a:t>
            </a:r>
            <a:r>
              <a:rPr lang="en-US" sz="1960" dirty="0" err="1">
                <a:latin typeface="Courier New"/>
                <a:cs typeface="Courier New"/>
              </a:rPr>
              <a:t>mobile.flatMap</a:t>
            </a:r>
            <a:r>
              <a:rPr lang="en-US" sz="1960" dirty="0">
                <a:latin typeface="Courier New"/>
                <a:cs typeface="Courier New"/>
              </a:rPr>
              <a:t>(line =&gt; </a:t>
            </a:r>
            <a:r>
              <a:rPr lang="en-US" sz="1960" dirty="0" err="1">
                <a:latin typeface="Courier New"/>
                <a:cs typeface="Courier New"/>
              </a:rPr>
              <a:t>line.split</a:t>
            </a:r>
            <a:r>
              <a:rPr lang="en-US" sz="1960" dirty="0">
                <a:latin typeface="Courier New"/>
                <a:cs typeface="Courier New"/>
              </a:rPr>
              <a:t>(" ")).map(word =&gt; (word, 1)).</a:t>
            </a:r>
            <a:r>
              <a:rPr lang="en-US" sz="1960" dirty="0" err="1">
                <a:latin typeface="Courier New"/>
                <a:cs typeface="Courier New"/>
              </a:rPr>
              <a:t>reduceByKey</a:t>
            </a:r>
            <a:r>
              <a:rPr lang="en-US" sz="1960" dirty="0">
                <a:latin typeface="Courier New"/>
                <a:cs typeface="Courier New"/>
              </a:rPr>
              <a:t>(_ + _)</a:t>
            </a:r>
          </a:p>
          <a:p>
            <a:endParaRPr lang="en-US" sz="1960" dirty="0">
              <a:latin typeface="Courier New"/>
              <a:cs typeface="Courier New"/>
            </a:endParaRPr>
          </a:p>
          <a:p>
            <a:r>
              <a:rPr lang="en-US" sz="1960" dirty="0" err="1">
                <a:latin typeface="Courier New"/>
                <a:cs typeface="Courier New"/>
              </a:rPr>
              <a:t>wc.count</a:t>
            </a:r>
            <a:endParaRPr lang="en-US" sz="1960" dirty="0">
              <a:latin typeface="Courier New"/>
              <a:cs typeface="Courier New"/>
            </a:endParaRPr>
          </a:p>
        </p:txBody>
      </p:sp>
    </p:spTree>
    <p:extLst>
      <p:ext uri="{BB962C8B-B14F-4D97-AF65-F5344CB8AC3E}">
        <p14:creationId xmlns:p14="http://schemas.microsoft.com/office/powerpoint/2010/main" val="3661330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3809" y="2044049"/>
            <a:ext cx="11418490" cy="2329420"/>
          </a:xfrm>
        </p:spPr>
        <p:txBody>
          <a:bodyPr/>
          <a:lstStyle/>
          <a:p>
            <a:r>
              <a:rPr lang="en-US" dirty="0" smtClean="0"/>
              <a:t>Storm / Kafka</a:t>
            </a:r>
            <a:br>
              <a:rPr lang="en-US" dirty="0" smtClean="0"/>
            </a:br>
            <a:r>
              <a:rPr lang="en-US" sz="6861" dirty="0"/>
              <a:t>Real-time Streaming</a:t>
            </a:r>
          </a:p>
        </p:txBody>
      </p:sp>
    </p:spTree>
    <p:extLst>
      <p:ext uri="{BB962C8B-B14F-4D97-AF65-F5344CB8AC3E}">
        <p14:creationId xmlns:p14="http://schemas.microsoft.com/office/powerpoint/2010/main" val="280732765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066" y="738659"/>
            <a:ext cx="11149013" cy="4298356"/>
          </a:xfrm>
        </p:spPr>
        <p:txBody>
          <a:bodyPr/>
          <a:lstStyle/>
          <a:p>
            <a:endParaRPr lang="en-US" sz="3724" dirty="0"/>
          </a:p>
          <a:p>
            <a:pPr marL="571386" indent="-571386">
              <a:buFont typeface="Arial"/>
              <a:buChar char="•"/>
            </a:pPr>
            <a:r>
              <a:rPr lang="en-US" sz="3724" dirty="0"/>
              <a:t>Developed and currently used by twitter</a:t>
            </a:r>
          </a:p>
          <a:p>
            <a:pPr marL="571386" indent="-571386">
              <a:buFont typeface="Arial"/>
              <a:buChar char="•"/>
            </a:pPr>
            <a:r>
              <a:rPr lang="en-US" sz="3724" dirty="0"/>
              <a:t>Guaranteed data processing </a:t>
            </a:r>
            <a:r>
              <a:rPr lang="en-US" sz="3724" dirty="0" smtClean="0"/>
              <a:t>(replay </a:t>
            </a:r>
            <a:r>
              <a:rPr lang="en-US" sz="3724" dirty="0"/>
              <a:t>if incomplete )</a:t>
            </a:r>
          </a:p>
          <a:p>
            <a:pPr marL="571386" indent="-571386">
              <a:buFont typeface="Arial"/>
              <a:buChar char="•"/>
            </a:pPr>
            <a:r>
              <a:rPr lang="en-US" sz="3724" dirty="0"/>
              <a:t>Horizontal scalability</a:t>
            </a:r>
          </a:p>
          <a:p>
            <a:pPr marL="571386" indent="-571386">
              <a:buFont typeface="Arial"/>
              <a:buChar char="•"/>
            </a:pPr>
            <a:r>
              <a:rPr lang="en-US" sz="3724" dirty="0"/>
              <a:t>Fault-tolerance</a:t>
            </a:r>
          </a:p>
          <a:p>
            <a:pPr marL="571386" indent="-571386">
              <a:buFont typeface="Arial"/>
              <a:buChar char="•"/>
            </a:pPr>
            <a:r>
              <a:rPr lang="en-US" sz="3724" dirty="0"/>
              <a:t>Higher level abstraction than message passing</a:t>
            </a:r>
          </a:p>
          <a:p>
            <a:pPr marL="571386" indent="-571386">
              <a:buFont typeface="Arial"/>
              <a:buChar char="•"/>
            </a:pPr>
            <a:r>
              <a:rPr lang="en-US" sz="3724" dirty="0"/>
              <a:t>Experimental Windows Version upon request</a:t>
            </a:r>
          </a:p>
        </p:txBody>
      </p:sp>
      <p:sp>
        <p:nvSpPr>
          <p:cNvPr id="2" name="Title 1"/>
          <p:cNvSpPr>
            <a:spLocks noGrp="1"/>
          </p:cNvSpPr>
          <p:nvPr>
            <p:ph type="title"/>
          </p:nvPr>
        </p:nvSpPr>
        <p:spPr/>
        <p:txBody>
          <a:bodyPr/>
          <a:lstStyle/>
          <a:p>
            <a:r>
              <a:rPr lang="en-US" dirty="0" smtClean="0"/>
              <a:t>Basic Info</a:t>
            </a:r>
            <a:endParaRPr lang="en-US" dirty="0"/>
          </a:p>
        </p:txBody>
      </p:sp>
    </p:spTree>
    <p:extLst>
      <p:ext uri="{BB962C8B-B14F-4D97-AF65-F5344CB8AC3E}">
        <p14:creationId xmlns:p14="http://schemas.microsoft.com/office/powerpoint/2010/main" val="320858329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7000" dirty="0" smtClean="0"/>
              <a:t>What is the problem?</a:t>
            </a:r>
          </a:p>
        </p:txBody>
      </p:sp>
    </p:spTree>
    <p:extLst>
      <p:ext uri="{BB962C8B-B14F-4D97-AF65-F5344CB8AC3E}">
        <p14:creationId xmlns:p14="http://schemas.microsoft.com/office/powerpoint/2010/main" val="325192653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4" y="1448596"/>
            <a:ext cx="11149013" cy="3553280"/>
          </a:xfrm>
        </p:spPr>
        <p:txBody>
          <a:bodyPr/>
          <a:lstStyle/>
          <a:p>
            <a:pPr marL="571386" indent="-571386">
              <a:buFont typeface="Arial"/>
              <a:buChar char="•"/>
            </a:pPr>
            <a:r>
              <a:rPr lang="en-US" sz="3724" dirty="0"/>
              <a:t>Streams</a:t>
            </a:r>
          </a:p>
          <a:p>
            <a:pPr marL="571386" indent="-571386">
              <a:buFont typeface="Arial"/>
              <a:buChar char="•"/>
            </a:pPr>
            <a:endParaRPr lang="en-US" sz="3724" dirty="0"/>
          </a:p>
          <a:p>
            <a:pPr marL="571386" indent="-571386">
              <a:buFont typeface="Arial"/>
              <a:buChar char="•"/>
            </a:pPr>
            <a:r>
              <a:rPr lang="en-US" sz="3724" dirty="0"/>
              <a:t>Spouts: Source of streams</a:t>
            </a:r>
          </a:p>
          <a:p>
            <a:pPr marL="571386" indent="-571386">
              <a:buFont typeface="Arial"/>
              <a:buChar char="•"/>
            </a:pPr>
            <a:r>
              <a:rPr lang="en-US" sz="3724" dirty="0"/>
              <a:t>Bolts: Functions, Filters, Aggregation, Joins, DB R/W</a:t>
            </a:r>
          </a:p>
          <a:p>
            <a:pPr marL="571386" indent="-571386">
              <a:buFont typeface="Arial"/>
              <a:buChar char="•"/>
            </a:pPr>
            <a:r>
              <a:rPr lang="en-US" sz="3724" dirty="0"/>
              <a:t>Topologies: Grouping of Spouts and Bolts</a:t>
            </a:r>
          </a:p>
        </p:txBody>
      </p:sp>
      <p:sp>
        <p:nvSpPr>
          <p:cNvPr id="2" name="Title 1"/>
          <p:cNvSpPr>
            <a:spLocks noGrp="1"/>
          </p:cNvSpPr>
          <p:nvPr>
            <p:ph type="title"/>
          </p:nvPr>
        </p:nvSpPr>
        <p:spPr/>
        <p:txBody>
          <a:bodyPr/>
          <a:lstStyle/>
          <a:p>
            <a:r>
              <a:rPr lang="en-US" dirty="0" smtClean="0"/>
              <a:t>STORM Concepts</a:t>
            </a:r>
            <a:endParaRPr lang="en-US" dirty="0"/>
          </a:p>
        </p:txBody>
      </p:sp>
      <p:sp>
        <p:nvSpPr>
          <p:cNvPr id="4" name="Rectangle 3"/>
          <p:cNvSpPr/>
          <p:nvPr/>
        </p:nvSpPr>
        <p:spPr bwMode="auto">
          <a:xfrm>
            <a:off x="3226631"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5" name="Rectangle 4"/>
          <p:cNvSpPr/>
          <p:nvPr/>
        </p:nvSpPr>
        <p:spPr bwMode="auto">
          <a:xfrm>
            <a:off x="4660522"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6" name="Rectangle 5"/>
          <p:cNvSpPr/>
          <p:nvPr/>
        </p:nvSpPr>
        <p:spPr bwMode="auto">
          <a:xfrm>
            <a:off x="6110245"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7" name="Rectangle 6"/>
          <p:cNvSpPr/>
          <p:nvPr/>
        </p:nvSpPr>
        <p:spPr bwMode="auto">
          <a:xfrm>
            <a:off x="7559969"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sp>
        <p:nvSpPr>
          <p:cNvPr id="8" name="Rectangle 7"/>
          <p:cNvSpPr/>
          <p:nvPr/>
        </p:nvSpPr>
        <p:spPr bwMode="auto">
          <a:xfrm>
            <a:off x="9009693" y="1636637"/>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Tuples</a:t>
            </a:r>
          </a:p>
        </p:txBody>
      </p:sp>
      <p:cxnSp>
        <p:nvCxnSpPr>
          <p:cNvPr id="10" name="Straight Arrow Connector 9"/>
          <p:cNvCxnSpPr/>
          <p:nvPr/>
        </p:nvCxnSpPr>
        <p:spPr>
          <a:xfrm>
            <a:off x="3226632" y="2174346"/>
            <a:ext cx="7079834"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70634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Topology: Network of Spouts and Bolts</a:t>
            </a:r>
            <a:endParaRPr lang="en-US" dirty="0"/>
          </a:p>
        </p:txBody>
      </p:sp>
      <p:sp>
        <p:nvSpPr>
          <p:cNvPr id="8" name="Lightning Bolt 7"/>
          <p:cNvSpPr/>
          <p:nvPr/>
        </p:nvSpPr>
        <p:spPr bwMode="auto">
          <a:xfrm>
            <a:off x="4929377" y="1457400"/>
            <a:ext cx="1344272" cy="1075418"/>
          </a:xfrm>
          <a:prstGeom prst="lightningBol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355" y="1671867"/>
            <a:ext cx="1344272" cy="1363431"/>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355" y="3517087"/>
            <a:ext cx="1344272" cy="1363431"/>
          </a:xfrm>
          <a:prstGeom prst="rect">
            <a:avLst/>
          </a:prstGeom>
        </p:spPr>
      </p:pic>
      <p:cxnSp>
        <p:nvCxnSpPr>
          <p:cNvPr id="14" name="Straight Arrow Connector 13"/>
          <p:cNvCxnSpPr/>
          <p:nvPr/>
        </p:nvCxnSpPr>
        <p:spPr>
          <a:xfrm flipV="1">
            <a:off x="2857884" y="1985133"/>
            <a:ext cx="2071492" cy="44253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57885" y="3429000"/>
            <a:ext cx="2250727" cy="53771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57885" y="4377417"/>
            <a:ext cx="2250727" cy="752797"/>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95573" y="2112377"/>
            <a:ext cx="2221287" cy="557649"/>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273648" y="3102258"/>
            <a:ext cx="2076155" cy="532096"/>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095573" y="4880519"/>
            <a:ext cx="2404875" cy="460662"/>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Lightning Bolt 35"/>
          <p:cNvSpPr/>
          <p:nvPr/>
        </p:nvSpPr>
        <p:spPr bwMode="auto">
          <a:xfrm>
            <a:off x="8345141" y="2353582"/>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7" name="Lightning Bolt 36"/>
          <p:cNvSpPr/>
          <p:nvPr/>
        </p:nvSpPr>
        <p:spPr bwMode="auto">
          <a:xfrm>
            <a:off x="4950060" y="4592505"/>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8" name="Lightning Bolt 37"/>
          <p:cNvSpPr/>
          <p:nvPr/>
        </p:nvSpPr>
        <p:spPr bwMode="auto">
          <a:xfrm>
            <a:off x="5018995" y="3098700"/>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39" name="Lightning Bolt 38"/>
          <p:cNvSpPr/>
          <p:nvPr/>
        </p:nvSpPr>
        <p:spPr bwMode="auto">
          <a:xfrm>
            <a:off x="8500448" y="4449556"/>
            <a:ext cx="1344272" cy="1075418"/>
          </a:xfrm>
          <a:prstGeom prst="lightningBolt">
            <a:avLst/>
          </a:prstGeom>
          <a:ln>
            <a:solidFill>
              <a:schemeClr val="accent6"/>
            </a:solid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tx1"/>
              </a:solidFill>
            </a:endParaRPr>
          </a:p>
        </p:txBody>
      </p:sp>
      <p:sp>
        <p:nvSpPr>
          <p:cNvPr id="41" name="Rectangle 40"/>
          <p:cNvSpPr/>
          <p:nvPr/>
        </p:nvSpPr>
        <p:spPr bwMode="auto">
          <a:xfrm rot="20838986">
            <a:off x="2886165" y="1704246"/>
            <a:ext cx="1254654" cy="3584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stream</a:t>
            </a:r>
          </a:p>
        </p:txBody>
      </p:sp>
    </p:spTree>
    <p:extLst>
      <p:ext uri="{BB962C8B-B14F-4D97-AF65-F5344CB8AC3E}">
        <p14:creationId xmlns:p14="http://schemas.microsoft.com/office/powerpoint/2010/main" val="32601187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19113" y="2234114"/>
            <a:ext cx="10753232" cy="1359196"/>
          </a:xfrm>
        </p:spPr>
        <p:txBody>
          <a:bodyPr/>
          <a:lstStyle/>
          <a:p>
            <a:r>
              <a:rPr lang="en-US" dirty="0" smtClean="0"/>
              <a:t>Demos</a:t>
            </a:r>
            <a:endParaRPr lang="en-US" dirty="0"/>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93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 y="31848"/>
            <a:ext cx="12182337" cy="7899678"/>
          </a:xfrm>
          <a:prstGeom prst="rect">
            <a:avLst/>
          </a:prstGeom>
        </p:spPr>
      </p:pic>
      <p:sp>
        <p:nvSpPr>
          <p:cNvPr id="2" name="Title 1"/>
          <p:cNvSpPr>
            <a:spLocks noGrp="1"/>
          </p:cNvSpPr>
          <p:nvPr>
            <p:ph type="ctrTitle" idx="4294967295"/>
          </p:nvPr>
        </p:nvSpPr>
        <p:spPr>
          <a:xfrm>
            <a:off x="0" y="1431925"/>
            <a:ext cx="8372475" cy="1358900"/>
          </a:xfrm>
          <a:solidFill>
            <a:srgbClr val="0D0D0D">
              <a:alpha val="34902"/>
            </a:srgbClr>
          </a:solidFill>
        </p:spPr>
        <p:txBody>
          <a:bodyPr vert="horz" wrap="square" lIns="91379" tIns="91379" rIns="91379" bIns="45690" rtlCol="0" anchor="ctr">
            <a:noAutofit/>
          </a:bodyPr>
          <a:lstStyle/>
          <a:p>
            <a:r>
              <a:rPr lang="en-US" sz="4997" b="1" dirty="0">
                <a:solidFill>
                  <a:schemeClr val="bg1"/>
                </a:solidFill>
              </a:rPr>
              <a:t>Weather Forecast </a:t>
            </a:r>
            <a:r>
              <a:rPr lang="en-US" sz="4997" b="1" dirty="0" smtClean="0">
                <a:solidFill>
                  <a:schemeClr val="bg1"/>
                </a:solidFill>
              </a:rPr>
              <a:t/>
            </a:r>
            <a:br>
              <a:rPr lang="en-US" sz="4997" b="1" dirty="0" smtClean="0">
                <a:solidFill>
                  <a:schemeClr val="bg1"/>
                </a:solidFill>
              </a:rPr>
            </a:br>
            <a:r>
              <a:rPr lang="en-US" sz="4997" b="1" dirty="0" smtClean="0">
                <a:solidFill>
                  <a:schemeClr val="bg1"/>
                </a:solidFill>
              </a:rPr>
              <a:t>Computation  </a:t>
            </a:r>
            <a:r>
              <a:rPr lang="en-US" sz="4997" b="1" dirty="0">
                <a:solidFill>
                  <a:schemeClr val="bg1"/>
                </a:solidFill>
              </a:rPr>
              <a:t>as a Service</a:t>
            </a:r>
            <a:r>
              <a:rPr lang="en-US" sz="4997" dirty="0">
                <a:gradFill>
                  <a:gsLst>
                    <a:gs pos="0">
                      <a:schemeClr val="bg1"/>
                    </a:gs>
                    <a:gs pos="100000">
                      <a:schemeClr val="bg1"/>
                    </a:gs>
                  </a:gsLst>
                  <a:lin ang="5400000" scaled="0"/>
                </a:gradFill>
              </a:rPr>
              <a:t/>
            </a:r>
            <a:br>
              <a:rPr lang="en-US" sz="4997" dirty="0">
                <a:gradFill>
                  <a:gsLst>
                    <a:gs pos="0">
                      <a:schemeClr val="bg1"/>
                    </a:gs>
                    <a:gs pos="100000">
                      <a:schemeClr val="bg1"/>
                    </a:gs>
                  </a:gsLst>
                  <a:lin ang="5400000" scaled="0"/>
                </a:gradFill>
              </a:rPr>
            </a:br>
            <a:endParaRPr lang="en-US" sz="4997" dirty="0">
              <a:solidFill>
                <a:schemeClr val="bg1"/>
              </a:solidFill>
            </a:endParaRPr>
          </a:p>
        </p:txBody>
      </p:sp>
      <p:grpSp>
        <p:nvGrpSpPr>
          <p:cNvPr id="3" name="Group 2"/>
          <p:cNvGrpSpPr/>
          <p:nvPr/>
        </p:nvGrpSpPr>
        <p:grpSpPr>
          <a:xfrm>
            <a:off x="4037" y="2868889"/>
            <a:ext cx="12180751" cy="4088373"/>
            <a:chOff x="-1" y="2766916"/>
            <a:chExt cx="12188826" cy="4091084"/>
          </a:xfrm>
        </p:grpSpPr>
        <p:sp>
          <p:nvSpPr>
            <p:cNvPr id="16" name="Rectangle 1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6" name="TextBox 5"/>
            <p:cNvSpPr txBox="1"/>
            <p:nvPr/>
          </p:nvSpPr>
          <p:spPr>
            <a:xfrm>
              <a:off x="701392" y="2766916"/>
              <a:ext cx="6012872" cy="830778"/>
            </a:xfrm>
            <a:prstGeom prst="rect">
              <a:avLst/>
            </a:prstGeom>
            <a:noFill/>
          </p:spPr>
          <p:txBody>
            <a:bodyPr wrap="square" lIns="0" tIns="0" rIns="0" bIns="0" rtlCol="0">
              <a:spAutoFit/>
            </a:bodyPr>
            <a:lstStyle/>
            <a:p>
              <a:r>
                <a:rPr lang="en-US" sz="5395" spc="-70" dirty="0">
                  <a:gradFill>
                    <a:gsLst>
                      <a:gs pos="0">
                        <a:srgbClr val="FFFFFF"/>
                      </a:gs>
                      <a:gs pos="100000">
                        <a:srgbClr val="FFFFFF"/>
                      </a:gs>
                    </a:gsLst>
                    <a:lin ang="5400000" scaled="0"/>
                  </a:gradFill>
                  <a:latin typeface="Segoe UI Light"/>
                </a:rPr>
                <a:t>Benefits</a:t>
              </a:r>
            </a:p>
          </p:txBody>
        </p:sp>
        <p:sp>
          <p:nvSpPr>
            <p:cNvPr id="10" name="Rectangle 9"/>
            <p:cNvSpPr/>
            <p:nvPr/>
          </p:nvSpPr>
          <p:spPr bwMode="auto">
            <a:xfrm>
              <a:off x="701392" y="3614292"/>
              <a:ext cx="3531233" cy="29015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Overview</a:t>
              </a:r>
              <a:endParaRPr lang="en-US" sz="2198" dirty="0">
                <a:solidFill>
                  <a:schemeClr val="accent2"/>
                </a:solidFill>
              </a:endParaRP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Acutal National Weather service modeling Code containing 15 groups of complex Tools</a:t>
              </a: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Utilizes a Platform as a Service (PaaS)</a:t>
              </a:r>
              <a:endParaRPr lang="en-US" sz="1798" dirty="0">
                <a:gradFill>
                  <a:gsLst>
                    <a:gs pos="0">
                      <a:srgbClr val="FFFFFF"/>
                    </a:gs>
                    <a:gs pos="100000">
                      <a:srgbClr val="FFFFFF"/>
                    </a:gs>
                  </a:gsLst>
                  <a:lin ang="5400000" scaled="0"/>
                </a:gradFill>
              </a:endParaRP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Initialization Data from NOAA</a:t>
              </a: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Uses Bing Maps for visualization</a:t>
              </a:r>
            </a:p>
          </p:txBody>
        </p:sp>
        <p:sp>
          <p:nvSpPr>
            <p:cNvPr id="20" name="Rectangle 19"/>
            <p:cNvSpPr/>
            <p:nvPr/>
          </p:nvSpPr>
          <p:spPr bwMode="auto">
            <a:xfrm>
              <a:off x="4376045" y="3614292"/>
              <a:ext cx="3579038"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398" dirty="0">
                  <a:gradFill>
                    <a:gsLst>
                      <a:gs pos="0">
                        <a:srgbClr val="FFFFFF"/>
                      </a:gs>
                      <a:gs pos="100000">
                        <a:srgbClr val="FFFFFF"/>
                      </a:gs>
                    </a:gsLst>
                    <a:lin ang="5400000" scaled="0"/>
                  </a:gradFill>
                </a:rPr>
                <a:t>Detailed Forecast</a:t>
              </a:r>
              <a:endParaRPr lang="en-US" sz="1998" dirty="0">
                <a:gradFill>
                  <a:gsLst>
                    <a:gs pos="0">
                      <a:srgbClr val="FFFFFF"/>
                    </a:gs>
                    <a:gs pos="100000">
                      <a:srgbClr val="FFFFFF"/>
                    </a:gs>
                  </a:gsLst>
                  <a:lin ang="5400000" scaled="0"/>
                </a:gradFill>
              </a:endParaRPr>
            </a:p>
            <a:p>
              <a:pPr marL="285551" indent="-285551">
                <a:buFont typeface="Arial" pitchFamily="34" charset="0"/>
                <a:buChar char="•"/>
              </a:pPr>
              <a:r>
                <a:rPr lang="en-US" sz="1798" dirty="0">
                  <a:gradFill>
                    <a:gsLst>
                      <a:gs pos="0">
                        <a:srgbClr val="FFFFFF"/>
                      </a:gs>
                      <a:gs pos="100000">
                        <a:srgbClr val="FFFFFF"/>
                      </a:gs>
                    </a:gsLst>
                    <a:lin ang="5400000" scaled="0"/>
                  </a:gradFill>
                </a:rPr>
                <a:t>Anyone will have the capability to be an expert forecaster</a:t>
              </a:r>
            </a:p>
            <a:p>
              <a:pPr marL="285551" indent="-285551">
                <a:buFont typeface="Arial" pitchFamily="34" charset="0"/>
                <a:buChar char="•"/>
              </a:pPr>
              <a:r>
                <a:rPr lang="en-US" sz="1798" dirty="0">
                  <a:gradFill>
                    <a:gsLst>
                      <a:gs pos="0">
                        <a:srgbClr val="FFFFFF"/>
                      </a:gs>
                      <a:gs pos="100000">
                        <a:srgbClr val="FFFFFF"/>
                      </a:gs>
                    </a:gsLst>
                    <a:lin ang="5400000" scaled="0"/>
                  </a:gradFill>
                </a:rPr>
                <a:t>The easiest &amp; affordable way to deploy an HPC Cluster</a:t>
              </a:r>
            </a:p>
            <a:p>
              <a:pPr marL="285551" indent="-285551">
                <a:buFont typeface="Arial" pitchFamily="34" charset="0"/>
                <a:buChar char="•"/>
              </a:pPr>
              <a:r>
                <a:rPr lang="en-US" sz="1798" dirty="0">
                  <a:gradFill>
                    <a:gsLst>
                      <a:gs pos="0">
                        <a:srgbClr val="FFFFFF"/>
                      </a:gs>
                      <a:gs pos="100000">
                        <a:srgbClr val="FFFFFF"/>
                      </a:gs>
                    </a:gsLst>
                    <a:lin ang="5400000" scaled="0"/>
                  </a:gradFill>
                </a:rPr>
                <a:t>Conveniently Sharing simulation Data in the cloud</a:t>
              </a:r>
            </a:p>
          </p:txBody>
        </p:sp>
        <p:sp>
          <p:nvSpPr>
            <p:cNvPr id="21" name="Rectangle 20"/>
            <p:cNvSpPr/>
            <p:nvPr/>
          </p:nvSpPr>
          <p:spPr bwMode="auto">
            <a:xfrm>
              <a:off x="8112179" y="3614292"/>
              <a:ext cx="3467727"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Details:</a:t>
              </a:r>
            </a:p>
            <a:p>
              <a:pPr marL="336076" indent="-336076" defTabSz="913463" fontAlgn="base">
                <a:spcBef>
                  <a:spcPct val="0"/>
                </a:spcBef>
                <a:spcAft>
                  <a:spcPts val="600"/>
                </a:spcAft>
                <a:buFont typeface="Arial" panose="020B0604020202020204" pitchFamily="34" charset="0"/>
                <a:buChar char="•"/>
              </a:pPr>
              <a:r>
                <a:rPr lang="en-US" sz="2198" dirty="0">
                  <a:gradFill>
                    <a:gsLst>
                      <a:gs pos="0">
                        <a:srgbClr val="FFFFFF"/>
                      </a:gs>
                      <a:gs pos="100000">
                        <a:srgbClr val="FFFFFF"/>
                      </a:gs>
                    </a:gsLst>
                    <a:lin ang="5400000" scaled="0"/>
                  </a:gradFill>
                </a:rPr>
                <a:t>1500 simulations ran over 1 year</a:t>
              </a:r>
            </a:p>
            <a:p>
              <a:pPr marL="285551" indent="-285551">
                <a:buFont typeface="Arial" pitchFamily="34" charset="0"/>
                <a:buChar char="•"/>
              </a:pPr>
              <a:r>
                <a:rPr lang="en-US" sz="1798" dirty="0">
                  <a:gradFill>
                    <a:gsLst>
                      <a:gs pos="0">
                        <a:srgbClr val="FFFFFF"/>
                      </a:gs>
                      <a:gs pos="100000">
                        <a:srgbClr val="FFFFFF"/>
                      </a:gs>
                    </a:gsLst>
                    <a:lin ang="5400000" scaled="0"/>
                  </a:gradFill>
                </a:rPr>
                <a:t>1 city 180km x 180km  takes 7 hours on 1 Extra-large instance for a 3 day forecast</a:t>
              </a:r>
            </a:p>
            <a:p>
              <a:pPr marL="285551" indent="-285551">
                <a:buFont typeface="Arial" pitchFamily="34" charset="0"/>
                <a:buChar char="•"/>
              </a:pPr>
              <a:r>
                <a:rPr lang="en-US" sz="1798" dirty="0">
                  <a:gradFill>
                    <a:gsLst>
                      <a:gs pos="0">
                        <a:srgbClr val="FFFFFF"/>
                      </a:gs>
                      <a:gs pos="100000">
                        <a:srgbClr val="FFFFFF"/>
                      </a:gs>
                    </a:gsLst>
                    <a:lin ang="5400000" scaled="0"/>
                  </a:gradFill>
                </a:rPr>
                <a:t>100 cities on 100 Extra-large instance still takes 7 hours</a:t>
              </a:r>
            </a:p>
            <a:p>
              <a:pPr marL="285551" indent="-285551">
                <a:buFont typeface="Arial" pitchFamily="34" charset="0"/>
                <a:buChar char="•"/>
              </a:pPr>
              <a:r>
                <a:rPr lang="en-US" sz="1798" dirty="0">
                  <a:gradFill>
                    <a:gsLst>
                      <a:gs pos="0">
                        <a:srgbClr val="FFFFFF"/>
                      </a:gs>
                      <a:gs pos="100000">
                        <a:srgbClr val="FFFFFF"/>
                      </a:gs>
                    </a:gsLst>
                    <a:lin ang="5400000" scaled="0"/>
                  </a:gradFill>
                  <a:hlinkClick r:id="rId4"/>
                </a:rPr>
                <a:t>http://aka.ms/oljnt2</a:t>
              </a:r>
              <a:r>
                <a:rPr lang="en-US" sz="1798" dirty="0">
                  <a:gradFill>
                    <a:gsLst>
                      <a:gs pos="0">
                        <a:srgbClr val="FFFFFF"/>
                      </a:gs>
                      <a:gs pos="100000">
                        <a:srgbClr val="FFFFFF"/>
                      </a:gs>
                    </a:gsLst>
                    <a:lin ang="5400000" scaled="0"/>
                  </a:gradFill>
                </a:rPr>
                <a:t> </a:t>
              </a:r>
            </a:p>
            <a:p>
              <a:pPr marL="285551" indent="-285551">
                <a:buFont typeface="Arial" pitchFamily="34" charset="0"/>
                <a:buChar char="•"/>
              </a:pPr>
              <a:endParaRPr lang="en-US" sz="1798" dirty="0">
                <a:gradFill>
                  <a:gsLst>
                    <a:gs pos="0">
                      <a:srgbClr val="FFFFFF"/>
                    </a:gs>
                    <a:gs pos="100000">
                      <a:srgbClr val="FFFFFF"/>
                    </a:gs>
                  </a:gsLst>
                  <a:lin ang="5400000" scaled="0"/>
                </a:gradFill>
              </a:endParaRPr>
            </a:p>
          </p:txBody>
        </p:sp>
      </p:grpSp>
      <p:sp>
        <p:nvSpPr>
          <p:cNvPr id="4" name="TextBox 3"/>
          <p:cNvSpPr txBox="1"/>
          <p:nvPr/>
        </p:nvSpPr>
        <p:spPr>
          <a:xfrm>
            <a:off x="7359762" y="2560248"/>
            <a:ext cx="3814592" cy="374568"/>
          </a:xfrm>
          <a:prstGeom prst="rect">
            <a:avLst/>
          </a:prstGeom>
          <a:solidFill>
            <a:schemeClr val="accent1"/>
          </a:solidFill>
        </p:spPr>
        <p:txBody>
          <a:bodyPr wrap="square" rtlCol="0">
            <a:spAutoFit/>
          </a:bodyPr>
          <a:lstStyle/>
          <a:p>
            <a:pPr algn="ctr"/>
            <a:r>
              <a:rPr lang="en-US" sz="1798" dirty="0">
                <a:solidFill>
                  <a:schemeClr val="bg2"/>
                </a:solidFill>
                <a:hlinkClick r:id="rId5"/>
              </a:rPr>
              <a:t>http://weatherservice.cloudapp.net</a:t>
            </a:r>
            <a:endParaRPr lang="en-US" sz="1798" dirty="0">
              <a:solidFill>
                <a:schemeClr val="bg2"/>
              </a:solidFill>
            </a:endParaRPr>
          </a:p>
        </p:txBody>
      </p:sp>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r="30484" b="-3934"/>
          <a:stretch/>
        </p:blipFill>
        <p:spPr bwMode="auto">
          <a:xfrm>
            <a:off x="7051720" y="1246483"/>
            <a:ext cx="4608530" cy="66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57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Text Placeholder 8"/>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3"/>
          <a:stretch>
            <a:fillRect/>
          </a:stretch>
        </p:blipFill>
        <p:spPr>
          <a:xfrm>
            <a:off x="-115042" y="-149314"/>
            <a:ext cx="12301417" cy="8047338"/>
          </a:xfrm>
          <a:prstGeom prst="rect">
            <a:avLst/>
          </a:prstGeom>
        </p:spPr>
      </p:pic>
      <p:grpSp>
        <p:nvGrpSpPr>
          <p:cNvPr id="5" name="Group 4"/>
          <p:cNvGrpSpPr/>
          <p:nvPr/>
        </p:nvGrpSpPr>
        <p:grpSpPr>
          <a:xfrm>
            <a:off x="4037" y="3001978"/>
            <a:ext cx="12180751" cy="3802986"/>
            <a:chOff x="-1" y="3052493"/>
            <a:chExt cx="12188826" cy="3805507"/>
          </a:xfrm>
        </p:grpSpPr>
        <p:sp>
          <p:nvSpPr>
            <p:cNvPr id="6" name="Rectangle 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7" name="TextBox 6"/>
            <p:cNvSpPr txBox="1"/>
            <p:nvPr/>
          </p:nvSpPr>
          <p:spPr>
            <a:xfrm>
              <a:off x="363634" y="3234262"/>
              <a:ext cx="6012872" cy="830777"/>
            </a:xfrm>
            <a:prstGeom prst="rect">
              <a:avLst/>
            </a:prstGeom>
            <a:noFill/>
          </p:spPr>
          <p:txBody>
            <a:bodyPr wrap="square" lIns="0" tIns="0" rIns="0" bIns="0" rtlCol="0">
              <a:spAutoFit/>
            </a:bodyPr>
            <a:lstStyle/>
            <a:p>
              <a:endParaRPr lang="en-US" sz="5395" spc="-70" dirty="0">
                <a:gradFill>
                  <a:gsLst>
                    <a:gs pos="0">
                      <a:srgbClr val="FFFFFF"/>
                    </a:gs>
                    <a:gs pos="100000">
                      <a:srgbClr val="FFFFFF"/>
                    </a:gs>
                  </a:gsLst>
                  <a:lin ang="5400000" scaled="0"/>
                </a:gradFill>
                <a:latin typeface="Segoe UI Light"/>
              </a:endParaRPr>
            </a:p>
          </p:txBody>
        </p:sp>
      </p:gr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5676"/>
          <a:stretch/>
        </p:blipFill>
        <p:spPr>
          <a:xfrm>
            <a:off x="401422" y="3654663"/>
            <a:ext cx="3848626" cy="238401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1907" y="3670042"/>
            <a:ext cx="3078368" cy="2388068"/>
          </a:xfrm>
          <a:prstGeom prst="rect">
            <a:avLst/>
          </a:prstGeom>
        </p:spPr>
      </p:pic>
      <p:pic>
        <p:nvPicPr>
          <p:cNvPr id="13" name="Picture 12"/>
          <p:cNvPicPr>
            <a:picLocks noChangeAspect="1"/>
          </p:cNvPicPr>
          <p:nvPr/>
        </p:nvPicPr>
        <p:blipFill rotWithShape="1">
          <a:blip r:embed="rId6"/>
          <a:srcRect b="15317"/>
          <a:stretch/>
        </p:blipFill>
        <p:spPr>
          <a:xfrm>
            <a:off x="8125478" y="3693319"/>
            <a:ext cx="3573270" cy="2306696"/>
          </a:xfrm>
          <a:prstGeom prst="rect">
            <a:avLst/>
          </a:prstGeom>
        </p:spPr>
      </p:pic>
      <p:sp>
        <p:nvSpPr>
          <p:cNvPr id="14" name="TextBox 13"/>
          <p:cNvSpPr txBox="1"/>
          <p:nvPr/>
        </p:nvSpPr>
        <p:spPr>
          <a:xfrm>
            <a:off x="3755351" y="6418328"/>
            <a:ext cx="3814592" cy="374568"/>
          </a:xfrm>
          <a:prstGeom prst="rect">
            <a:avLst/>
          </a:prstGeom>
          <a:solidFill>
            <a:schemeClr val="accent1"/>
          </a:solidFill>
        </p:spPr>
        <p:txBody>
          <a:bodyPr wrap="square" rtlCol="0">
            <a:spAutoFit/>
          </a:bodyPr>
          <a:lstStyle/>
          <a:p>
            <a:pPr algn="ctr"/>
            <a:r>
              <a:rPr lang="en-US" sz="1798" dirty="0">
                <a:solidFill>
                  <a:schemeClr val="bg2"/>
                </a:solidFill>
                <a:hlinkClick r:id="rId7"/>
              </a:rPr>
              <a:t>http://weatherservice.cloudapp.net</a:t>
            </a:r>
            <a:endParaRPr lang="en-US" sz="1798" dirty="0">
              <a:solidFill>
                <a:schemeClr val="bg2"/>
              </a:solidFill>
            </a:endParaRPr>
          </a:p>
        </p:txBody>
      </p:sp>
    </p:spTree>
    <p:extLst>
      <p:ext uri="{BB962C8B-B14F-4D97-AF65-F5344CB8AC3E}">
        <p14:creationId xmlns:p14="http://schemas.microsoft.com/office/powerpoint/2010/main" val="3989888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23603" y="894"/>
          <a:ext cx="119062" cy="158709"/>
        </p:xfrm>
        <a:graphic>
          <a:graphicData uri="http://schemas.openxmlformats.org/presentationml/2006/ole">
            <mc:AlternateContent xmlns:mc="http://schemas.openxmlformats.org/markup-compatibility/2006">
              <mc:Choice xmlns:v="urn:schemas-microsoft-com:vml" Requires="v">
                <p:oleObj spid="_x0000_s114696"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23603" y="894"/>
                        <a:ext cx="119062"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623920" y="386219"/>
            <a:ext cx="7016309" cy="747702"/>
          </a:xfrm>
        </p:spPr>
        <p:txBody>
          <a:bodyPr/>
          <a:lstStyle/>
          <a:p>
            <a:r>
              <a:rPr lang="en-US" dirty="0" smtClean="0"/>
              <a:t>WRF Service Architecture</a:t>
            </a:r>
            <a:endParaRPr lang="en-US" dirty="0"/>
          </a:p>
        </p:txBody>
      </p:sp>
      <p:sp>
        <p:nvSpPr>
          <p:cNvPr id="5" name="Rectangle 4"/>
          <p:cNvSpPr/>
          <p:nvPr>
            <p:custDataLst>
              <p:tags r:id="rId4"/>
            </p:custDataLst>
          </p:nvPr>
        </p:nvSpPr>
        <p:spPr bwMode="auto">
          <a:xfrm>
            <a:off x="2008415" y="1527814"/>
            <a:ext cx="2236556" cy="3473815"/>
          </a:xfrm>
          <a:prstGeom prst="rect">
            <a:avLst/>
          </a:prstGeom>
          <a:solidFill>
            <a:schemeClr val="accent4"/>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b="1" dirty="0">
                <a:ln>
                  <a:solidFill>
                    <a:schemeClr val="bg1">
                      <a:alpha val="0"/>
                    </a:schemeClr>
                  </a:solidFill>
                </a:ln>
                <a:solidFill>
                  <a:schemeClr val="bg1">
                    <a:alpha val="99000"/>
                  </a:schemeClr>
                </a:solidFill>
              </a:rPr>
              <a:t>Forecast Front End</a:t>
            </a:r>
          </a:p>
        </p:txBody>
      </p:sp>
      <p:sp>
        <p:nvSpPr>
          <p:cNvPr id="8" name="Rectangle 7"/>
          <p:cNvSpPr/>
          <p:nvPr>
            <p:custDataLst>
              <p:tags r:id="rId5"/>
            </p:custDataLst>
          </p:nvPr>
        </p:nvSpPr>
        <p:spPr bwMode="auto">
          <a:xfrm>
            <a:off x="5631238" y="1528633"/>
            <a:ext cx="1920240" cy="2285405"/>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dirty="0">
                <a:ln>
                  <a:solidFill>
                    <a:schemeClr val="bg1">
                      <a:alpha val="0"/>
                    </a:schemeClr>
                  </a:solidFill>
                </a:ln>
                <a:solidFill>
                  <a:schemeClr val="bg1">
                    <a:alpha val="99000"/>
                  </a:schemeClr>
                </a:solidFill>
              </a:rPr>
              <a:t>Compute Worker</a:t>
            </a:r>
          </a:p>
        </p:txBody>
      </p:sp>
      <p:sp>
        <p:nvSpPr>
          <p:cNvPr id="9" name="Rectangle 8"/>
          <p:cNvSpPr/>
          <p:nvPr>
            <p:custDataLst>
              <p:tags r:id="rId6"/>
            </p:custDataLst>
          </p:nvPr>
        </p:nvSpPr>
        <p:spPr bwMode="auto">
          <a:xfrm>
            <a:off x="5631238" y="3925187"/>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0" name="Rectangle 9"/>
          <p:cNvSpPr/>
          <p:nvPr>
            <p:custDataLst>
              <p:tags r:id="rId7"/>
            </p:custDataLst>
          </p:nvPr>
        </p:nvSpPr>
        <p:spPr bwMode="auto">
          <a:xfrm>
            <a:off x="5631238" y="440556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1" name="Rectangle 10"/>
          <p:cNvSpPr/>
          <p:nvPr>
            <p:custDataLst>
              <p:tags r:id="rId8"/>
            </p:custDataLst>
          </p:nvPr>
        </p:nvSpPr>
        <p:spPr bwMode="auto">
          <a:xfrm>
            <a:off x="5631238" y="488594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2" name="Rectangle 11"/>
          <p:cNvSpPr/>
          <p:nvPr>
            <p:custDataLst>
              <p:tags r:id="rId9"/>
            </p:custDataLst>
          </p:nvPr>
        </p:nvSpPr>
        <p:spPr bwMode="auto">
          <a:xfrm>
            <a:off x="5631238" y="5366329"/>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4" name="Rectangle 13"/>
          <p:cNvSpPr/>
          <p:nvPr>
            <p:custDataLst>
              <p:tags r:id="rId10"/>
            </p:custDataLst>
          </p:nvPr>
        </p:nvSpPr>
        <p:spPr bwMode="auto">
          <a:xfrm>
            <a:off x="2916628" y="3925187"/>
            <a:ext cx="965819" cy="9105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b" anchorCtr="0" compatLnSpc="1">
            <a:prstTxWarp prst="textNoShape">
              <a:avLst/>
            </a:prstTxWarp>
            <a:noAutofit/>
          </a:bodyPr>
          <a:lstStyle/>
          <a:p>
            <a:pPr defTabSz="822162" fontAlgn="base">
              <a:spcBef>
                <a:spcPct val="0"/>
              </a:spcBef>
              <a:spcAft>
                <a:spcPct val="0"/>
              </a:spcAft>
            </a:pPr>
            <a:r>
              <a:rPr lang="en-US" sz="1400" dirty="0">
                <a:ln>
                  <a:solidFill>
                    <a:schemeClr val="bg1">
                      <a:alpha val="0"/>
                    </a:schemeClr>
                  </a:solidFill>
                </a:ln>
                <a:solidFill>
                  <a:schemeClr val="bg1"/>
                </a:solidFill>
              </a:rPr>
              <a:t>Windows Azure Scheduler</a:t>
            </a:r>
          </a:p>
        </p:txBody>
      </p:sp>
      <p:sp>
        <p:nvSpPr>
          <p:cNvPr id="16" name="Rectangle 15"/>
          <p:cNvSpPr/>
          <p:nvPr/>
        </p:nvSpPr>
        <p:spPr>
          <a:xfrm>
            <a:off x="2615970" y="5224423"/>
            <a:ext cx="2215094" cy="707446"/>
          </a:xfrm>
          <a:prstGeom prst="rect">
            <a:avLst/>
          </a:prstGeom>
        </p:spPr>
        <p:txBody>
          <a:bodyPr wrap="none">
            <a:spAutoFit/>
          </a:bodyPr>
          <a:lstStyle/>
          <a:p>
            <a:pPr defTabSz="822162" fontAlgn="base">
              <a:spcBef>
                <a:spcPct val="0"/>
              </a:spcBef>
              <a:spcAft>
                <a:spcPct val="0"/>
              </a:spcAft>
            </a:pPr>
            <a:r>
              <a:rPr lang="en-US" sz="1999" dirty="0">
                <a:ln>
                  <a:solidFill>
                    <a:schemeClr val="bg1">
                      <a:alpha val="0"/>
                    </a:schemeClr>
                  </a:solidFill>
                </a:ln>
                <a:latin typeface="+mj-lt"/>
              </a:rPr>
              <a:t>Consistent HPC</a:t>
            </a:r>
          </a:p>
          <a:p>
            <a:pPr defTabSz="822162" fontAlgn="base">
              <a:spcBef>
                <a:spcPct val="0"/>
              </a:spcBef>
              <a:spcAft>
                <a:spcPct val="0"/>
              </a:spcAft>
            </a:pPr>
            <a:r>
              <a:rPr lang="en-US" sz="1999" dirty="0">
                <a:ln>
                  <a:solidFill>
                    <a:schemeClr val="bg1">
                      <a:alpha val="0"/>
                    </a:schemeClr>
                  </a:solidFill>
                </a:ln>
                <a:latin typeface="+mj-lt"/>
              </a:rPr>
              <a:t>Job Scheduler API</a:t>
            </a:r>
          </a:p>
        </p:txBody>
      </p:sp>
      <p:sp>
        <p:nvSpPr>
          <p:cNvPr id="18" name="Rectangle 17"/>
          <p:cNvSpPr/>
          <p:nvPr>
            <p:custDataLst>
              <p:tags r:id="rId11"/>
            </p:custDataLst>
          </p:nvPr>
        </p:nvSpPr>
        <p:spPr bwMode="auto">
          <a:xfrm>
            <a:off x="5734108" y="2028248"/>
            <a:ext cx="1714499" cy="4570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defTabSz="822162" fontAlgn="base">
              <a:spcBef>
                <a:spcPct val="0"/>
              </a:spcBef>
              <a:spcAft>
                <a:spcPct val="0"/>
              </a:spcAft>
            </a:pPr>
            <a:r>
              <a:rPr lang="en-US" sz="2399" dirty="0">
                <a:ln>
                  <a:solidFill>
                    <a:schemeClr val="bg1">
                      <a:alpha val="0"/>
                    </a:schemeClr>
                  </a:solidFill>
                </a:ln>
                <a:solidFill>
                  <a:schemeClr val="bg1"/>
                </a:solidFill>
              </a:rPr>
              <a:t>Node Manager</a:t>
            </a:r>
          </a:p>
        </p:txBody>
      </p:sp>
      <p:sp>
        <p:nvSpPr>
          <p:cNvPr id="19" name="Rectangle 18"/>
          <p:cNvSpPr/>
          <p:nvPr>
            <p:custDataLst>
              <p:tags r:id="rId12"/>
            </p:custDataLst>
          </p:nvPr>
        </p:nvSpPr>
        <p:spPr bwMode="auto">
          <a:xfrm>
            <a:off x="5734108" y="2591981"/>
            <a:ext cx="1714499" cy="109699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algn="ctr" defTabSz="822162" fontAlgn="base">
              <a:spcBef>
                <a:spcPct val="0"/>
              </a:spcBef>
              <a:spcAft>
                <a:spcPct val="0"/>
              </a:spcAft>
            </a:pPr>
            <a:r>
              <a:rPr lang="en-US" sz="2399" dirty="0">
                <a:ln>
                  <a:solidFill>
                    <a:schemeClr val="bg1">
                      <a:alpha val="0"/>
                    </a:schemeClr>
                  </a:solidFill>
                </a:ln>
                <a:solidFill>
                  <a:srgbClr val="595959">
                    <a:alpha val="99000"/>
                  </a:srgbClr>
                </a:solidFill>
              </a:rPr>
              <a:t>HPC Weather</a:t>
            </a:r>
          </a:p>
          <a:p>
            <a:pPr algn="ctr" defTabSz="822162" fontAlgn="base">
              <a:spcBef>
                <a:spcPct val="0"/>
              </a:spcBef>
              <a:spcAft>
                <a:spcPct val="0"/>
              </a:spcAft>
            </a:pPr>
            <a:r>
              <a:rPr lang="en-US" sz="2399" dirty="0">
                <a:ln>
                  <a:solidFill>
                    <a:schemeClr val="bg1">
                      <a:alpha val="0"/>
                    </a:schemeClr>
                  </a:solidFill>
                </a:ln>
                <a:solidFill>
                  <a:srgbClr val="595959">
                    <a:alpha val="99000"/>
                  </a:srgbClr>
                </a:solidFill>
              </a:rPr>
              <a:t>Application</a:t>
            </a:r>
          </a:p>
        </p:txBody>
      </p:sp>
      <p:cxnSp>
        <p:nvCxnSpPr>
          <p:cNvPr id="24" name="Straight Arrow Connector 23"/>
          <p:cNvCxnSpPr>
            <a:stCxn id="14" idx="3"/>
            <a:endCxn id="8" idx="1"/>
          </p:cNvCxnSpPr>
          <p:nvPr/>
        </p:nvCxnSpPr>
        <p:spPr>
          <a:xfrm flipV="1">
            <a:off x="3882448" y="2671336"/>
            <a:ext cx="1748789" cy="170913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3"/>
            <a:endCxn id="9" idx="1"/>
          </p:cNvCxnSpPr>
          <p:nvPr/>
        </p:nvCxnSpPr>
        <p:spPr>
          <a:xfrm flipV="1">
            <a:off x="3882448" y="4109803"/>
            <a:ext cx="1748789" cy="270663"/>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0" idx="1"/>
          </p:cNvCxnSpPr>
          <p:nvPr/>
        </p:nvCxnSpPr>
        <p:spPr>
          <a:xfrm>
            <a:off x="3903757" y="4380467"/>
            <a:ext cx="1727480" cy="209718"/>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1" idx="1"/>
          </p:cNvCxnSpPr>
          <p:nvPr/>
        </p:nvCxnSpPr>
        <p:spPr>
          <a:xfrm>
            <a:off x="3882448" y="4380467"/>
            <a:ext cx="1748789" cy="690099"/>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4" idx="3"/>
            <a:endCxn id="12" idx="1"/>
          </p:cNvCxnSpPr>
          <p:nvPr/>
        </p:nvCxnSpPr>
        <p:spPr>
          <a:xfrm>
            <a:off x="3882448" y="4380466"/>
            <a:ext cx="1748789" cy="117048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323009" y="4273075"/>
            <a:ext cx="607232" cy="138926"/>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642648" y="2966934"/>
            <a:ext cx="54284" cy="65964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341662" y="2661199"/>
            <a:ext cx="683530" cy="0"/>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6945" y="1655654"/>
            <a:ext cx="588209" cy="1015681"/>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6" idx="1"/>
          </p:cNvCxnSpPr>
          <p:nvPr/>
        </p:nvCxnSpPr>
        <p:spPr>
          <a:xfrm rot="10800000">
            <a:off x="2309406" y="4405576"/>
            <a:ext cx="306565" cy="1172572"/>
          </a:xfrm>
          <a:prstGeom prst="bentConnector2">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1" descr="Description: cid:image001.png@01CC5606.C1A7BD9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6074" y="2088284"/>
            <a:ext cx="1751360" cy="109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rotWithShape="1">
          <a:blip r:embed="rId18" cstate="screen">
            <a:extLst>
              <a:ext uri="{28A0092B-C50C-407E-A947-70E740481C1C}">
                <a14:useLocalDpi xmlns:a14="http://schemas.microsoft.com/office/drawing/2010/main"/>
              </a:ext>
            </a:extLst>
          </a:blip>
          <a:srcRect b="12551"/>
          <a:stretch/>
        </p:blipFill>
        <p:spPr>
          <a:xfrm>
            <a:off x="1977730" y="3332054"/>
            <a:ext cx="925589" cy="1059245"/>
          </a:xfrm>
          <a:prstGeom prst="rect">
            <a:avLst/>
          </a:prstGeom>
        </p:spPr>
      </p:pic>
      <p:sp>
        <p:nvSpPr>
          <p:cNvPr id="37" name="TextBox 36"/>
          <p:cNvSpPr txBox="1"/>
          <p:nvPr/>
        </p:nvSpPr>
        <p:spPr>
          <a:xfrm>
            <a:off x="2077674" y="3374178"/>
            <a:ext cx="866693" cy="830781"/>
          </a:xfrm>
          <a:prstGeom prst="rect">
            <a:avLst/>
          </a:prstGeom>
          <a:noFill/>
        </p:spPr>
        <p:txBody>
          <a:bodyPr wrap="square" rtlCol="0">
            <a:spAutoFit/>
          </a:bodyPr>
          <a:lstStyle/>
          <a:p>
            <a:r>
              <a:rPr lang="en-US" sz="1600" dirty="0"/>
              <a:t>Azure Table storage</a:t>
            </a:r>
          </a:p>
        </p:txBody>
      </p:sp>
      <p:sp>
        <p:nvSpPr>
          <p:cNvPr id="49" name="Flowchart: Magnetic Disk 48"/>
          <p:cNvSpPr/>
          <p:nvPr/>
        </p:nvSpPr>
        <p:spPr>
          <a:xfrm>
            <a:off x="9488529" y="410736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1" name="Flowchart: Magnetic Disk 50"/>
          <p:cNvSpPr/>
          <p:nvPr/>
        </p:nvSpPr>
        <p:spPr>
          <a:xfrm>
            <a:off x="9488530" y="3227907"/>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2" name="Flowchart: Magnetic Disk 51"/>
          <p:cNvSpPr/>
          <p:nvPr/>
        </p:nvSpPr>
        <p:spPr>
          <a:xfrm>
            <a:off x="9488530" y="234845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3198" dirty="0"/>
              <a:t>Front end</a:t>
            </a:r>
          </a:p>
        </p:txBody>
      </p:sp>
      <p:sp>
        <p:nvSpPr>
          <p:cNvPr id="53" name="Flowchart: Magnetic Disk 52"/>
          <p:cNvSpPr/>
          <p:nvPr/>
        </p:nvSpPr>
        <p:spPr>
          <a:xfrm>
            <a:off x="9107726" y="4259209"/>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4" name="Flowchart: Magnetic Disk 53"/>
          <p:cNvSpPr/>
          <p:nvPr/>
        </p:nvSpPr>
        <p:spPr>
          <a:xfrm>
            <a:off x="9107727" y="337975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5" name="Flowchart: Magnetic Disk 54"/>
          <p:cNvSpPr/>
          <p:nvPr/>
        </p:nvSpPr>
        <p:spPr>
          <a:xfrm>
            <a:off x="9107727" y="250029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3198" dirty="0"/>
              <a:t>Front end</a:t>
            </a:r>
          </a:p>
        </p:txBody>
      </p:sp>
      <p:sp>
        <p:nvSpPr>
          <p:cNvPr id="56" name="Flowchart: Magnetic Disk 55"/>
          <p:cNvSpPr/>
          <p:nvPr/>
        </p:nvSpPr>
        <p:spPr>
          <a:xfrm>
            <a:off x="8726924" y="441200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399" dirty="0"/>
              <a:t>Stream Layer</a:t>
            </a:r>
          </a:p>
        </p:txBody>
      </p:sp>
      <p:sp>
        <p:nvSpPr>
          <p:cNvPr id="57" name="Flowchart: Magnetic Disk 56"/>
          <p:cNvSpPr/>
          <p:nvPr/>
        </p:nvSpPr>
        <p:spPr>
          <a:xfrm>
            <a:off x="8726926" y="353254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399" dirty="0"/>
              <a:t>Partition Layer</a:t>
            </a:r>
          </a:p>
        </p:txBody>
      </p:sp>
      <p:sp>
        <p:nvSpPr>
          <p:cNvPr id="58" name="Flowchart: Magnetic Disk 57"/>
          <p:cNvSpPr/>
          <p:nvPr/>
        </p:nvSpPr>
        <p:spPr>
          <a:xfrm>
            <a:off x="8726924" y="264821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799" b="1" dirty="0">
                <a:solidFill>
                  <a:schemeClr val="accent6">
                    <a:lumMod val="60000"/>
                    <a:lumOff val="40000"/>
                  </a:schemeClr>
                </a:solidFill>
              </a:rPr>
              <a:t>Azure</a:t>
            </a:r>
          </a:p>
          <a:p>
            <a:pPr algn="ctr"/>
            <a:r>
              <a:rPr lang="en-US" sz="2799" b="1" dirty="0">
                <a:solidFill>
                  <a:schemeClr val="accent6">
                    <a:lumMod val="60000"/>
                    <a:lumOff val="40000"/>
                  </a:schemeClr>
                </a:solidFill>
              </a:rPr>
              <a:t>Storage </a:t>
            </a:r>
            <a:r>
              <a:rPr lang="en-US" sz="2999" dirty="0"/>
              <a:t>Front end</a:t>
            </a:r>
          </a:p>
          <a:p>
            <a:pPr algn="ctr"/>
            <a:endParaRPr lang="en-US" sz="2999" dirty="0"/>
          </a:p>
        </p:txBody>
      </p:sp>
      <p:cxnSp>
        <p:nvCxnSpPr>
          <p:cNvPr id="61" name="Straight Arrow Connector 60"/>
          <p:cNvCxnSpPr/>
          <p:nvPr/>
        </p:nvCxnSpPr>
        <p:spPr>
          <a:xfrm>
            <a:off x="7705239" y="4655580"/>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705238" y="5070564"/>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691502" y="5490579"/>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705238" y="4212638"/>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5" name="Freeform 6"/>
          <p:cNvSpPr>
            <a:spLocks/>
          </p:cNvSpPr>
          <p:nvPr/>
        </p:nvSpPr>
        <p:spPr bwMode="auto">
          <a:xfrm>
            <a:off x="9338101" y="94688"/>
            <a:ext cx="2850724" cy="177233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14" fontAlgn="base">
              <a:spcBef>
                <a:spcPct val="0"/>
              </a:spcBef>
              <a:spcAft>
                <a:spcPct val="0"/>
              </a:spcAft>
            </a:pPr>
            <a:endParaRPr lang="en-US" sz="2399" dirty="0">
              <a:ln>
                <a:solidFill>
                  <a:schemeClr val="bg1">
                    <a:alpha val="0"/>
                  </a:schemeClr>
                </a:solidFill>
              </a:ln>
              <a:solidFill>
                <a:srgbClr val="595959"/>
              </a:solidFill>
              <a:latin typeface="Segoe UI Light" pitchFamily="34" charset="0"/>
            </a:endParaRPr>
          </a:p>
          <a:p>
            <a:pPr algn="ctr" defTabSz="913514" fontAlgn="base">
              <a:spcBef>
                <a:spcPct val="0"/>
              </a:spcBef>
              <a:spcAft>
                <a:spcPct val="0"/>
              </a:spcAft>
            </a:pPr>
            <a:endParaRPr lang="en-US" sz="2399" dirty="0">
              <a:ln>
                <a:solidFill>
                  <a:schemeClr val="bg1">
                    <a:alpha val="0"/>
                  </a:schemeClr>
                </a:solidFill>
              </a:ln>
              <a:solidFill>
                <a:srgbClr val="595959"/>
              </a:solidFill>
              <a:latin typeface="Segoe UI Light" pitchFamily="34" charset="0"/>
            </a:endParaRPr>
          </a:p>
          <a:p>
            <a:pPr algn="ctr" defTabSz="913514"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NOAA</a:t>
            </a:r>
          </a:p>
          <a:p>
            <a:pPr algn="ctr" defTabSz="913514"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Data Source</a:t>
            </a:r>
          </a:p>
        </p:txBody>
      </p:sp>
      <p:cxnSp>
        <p:nvCxnSpPr>
          <p:cNvPr id="66" name="Straight Arrow Connector 65"/>
          <p:cNvCxnSpPr/>
          <p:nvPr/>
        </p:nvCxnSpPr>
        <p:spPr>
          <a:xfrm flipH="1">
            <a:off x="7632310" y="1655654"/>
            <a:ext cx="1753350" cy="1343062"/>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980856"/>
            <a:ext cx="1149284" cy="665044"/>
          </a:xfrm>
          <a:prstGeom prst="rect">
            <a:avLst/>
          </a:prstGeom>
        </p:spPr>
      </p:pic>
    </p:spTree>
    <p:extLst>
      <p:ext uri="{BB962C8B-B14F-4D97-AF65-F5344CB8AC3E}">
        <p14:creationId xmlns:p14="http://schemas.microsoft.com/office/powerpoint/2010/main" val="2056270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Pre-Processing</a:t>
            </a:r>
            <a:endParaRPr lang="en-US" dirty="0"/>
          </a:p>
        </p:txBody>
      </p:sp>
      <p:sp>
        <p:nvSpPr>
          <p:cNvPr id="6" name="Rectangle 5"/>
          <p:cNvSpPr/>
          <p:nvPr/>
        </p:nvSpPr>
        <p:spPr>
          <a:xfrm>
            <a:off x="519113" y="1100484"/>
            <a:ext cx="11669712" cy="4893647"/>
          </a:xfrm>
          <a:prstGeom prst="rect">
            <a:avLst/>
          </a:prstGeom>
        </p:spPr>
        <p:txBody>
          <a:bodyPr wrap="square">
            <a:spAutoFit/>
          </a:bodyPr>
          <a:lstStyle/>
          <a:p>
            <a:r>
              <a:rPr lang="en-US" b="1" u="sng" dirty="0" err="1"/>
              <a:t>Geogrid</a:t>
            </a:r>
            <a:r>
              <a:rPr lang="en-US" b="1" u="sng" dirty="0"/>
              <a:t>:</a:t>
            </a:r>
            <a:endParaRPr lang="en-US" dirty="0"/>
          </a:p>
          <a:p>
            <a:pPr>
              <a:buFont typeface="Arial" panose="020B0604020202020204" pitchFamily="34" charset="0"/>
              <a:buChar char="•"/>
            </a:pPr>
            <a:r>
              <a:rPr lang="en-US" dirty="0"/>
              <a:t>Defines the model horizontal domain</a:t>
            </a:r>
          </a:p>
          <a:p>
            <a:pPr>
              <a:buFont typeface="Arial" panose="020B0604020202020204" pitchFamily="34" charset="0"/>
              <a:buChar char="•"/>
            </a:pPr>
            <a:r>
              <a:rPr lang="en-US" dirty="0"/>
              <a:t>Horizontally interpolates static data to the model domain</a:t>
            </a:r>
          </a:p>
          <a:p>
            <a:pPr>
              <a:buFont typeface="Arial" panose="020B0604020202020204" pitchFamily="34" charset="0"/>
              <a:buChar char="•"/>
            </a:pPr>
            <a:r>
              <a:rPr lang="en-US" dirty="0"/>
              <a:t>Output conforms to the WRF I/O API</a:t>
            </a:r>
          </a:p>
          <a:p>
            <a:r>
              <a:rPr lang="en-US" b="1" u="sng" dirty="0" err="1"/>
              <a:t>Ungrib</a:t>
            </a:r>
            <a:r>
              <a:rPr lang="en-US" b="1" u="sng" dirty="0"/>
              <a:t>:</a:t>
            </a:r>
            <a:endParaRPr lang="en-US" dirty="0"/>
          </a:p>
          <a:p>
            <a:pPr>
              <a:buFont typeface="Arial" panose="020B0604020202020204" pitchFamily="34" charset="0"/>
              <a:buChar char="•"/>
            </a:pPr>
            <a:r>
              <a:rPr lang="en-US" dirty="0"/>
              <a:t>Decodes </a:t>
            </a:r>
            <a:r>
              <a:rPr lang="en-US" dirty="0" err="1"/>
              <a:t>Grib</a:t>
            </a:r>
            <a:r>
              <a:rPr lang="en-US" dirty="0"/>
              <a:t> Edition 1 and 2 data (</a:t>
            </a:r>
            <a:r>
              <a:rPr lang="en-US" dirty="0" err="1"/>
              <a:t>Grib</a:t>
            </a:r>
            <a:r>
              <a:rPr lang="en-US" dirty="0"/>
              <a:t> is the file format of the NOAA forecast data)</a:t>
            </a:r>
          </a:p>
          <a:p>
            <a:pPr>
              <a:buFont typeface="Arial" panose="020B0604020202020204" pitchFamily="34" charset="0"/>
              <a:buChar char="•"/>
            </a:pPr>
            <a:r>
              <a:rPr lang="en-US" dirty="0"/>
              <a:t>Uses tables to decide which variables to extract from the data</a:t>
            </a:r>
          </a:p>
          <a:p>
            <a:pPr>
              <a:buFont typeface="Arial" panose="020B0604020202020204" pitchFamily="34" charset="0"/>
              <a:buChar char="•"/>
            </a:pPr>
            <a:r>
              <a:rPr lang="en-US" dirty="0"/>
              <a:t>Supports isobaric and generalized vertical coordinates</a:t>
            </a:r>
          </a:p>
          <a:p>
            <a:pPr>
              <a:buFont typeface="Arial" panose="020B0604020202020204" pitchFamily="34" charset="0"/>
              <a:buChar char="•"/>
            </a:pPr>
            <a:r>
              <a:rPr lang="en-US" dirty="0"/>
              <a:t>Output is in a non-WRF-I/O-API form, referred to as an intermediate format</a:t>
            </a:r>
          </a:p>
          <a:p>
            <a:r>
              <a:rPr lang="en-US" b="1" u="sng" dirty="0" err="1"/>
              <a:t>Metgrid</a:t>
            </a:r>
            <a:r>
              <a:rPr lang="en-US" b="1" u="sng" dirty="0"/>
              <a:t>:</a:t>
            </a:r>
            <a:endParaRPr lang="en-US" dirty="0"/>
          </a:p>
          <a:p>
            <a:pPr>
              <a:buFont typeface="Arial" panose="020B0604020202020204" pitchFamily="34" charset="0"/>
              <a:buChar char="•"/>
            </a:pPr>
            <a:r>
              <a:rPr lang="en-US" dirty="0"/>
              <a:t>Ingest static data and raw meteorological fields</a:t>
            </a:r>
          </a:p>
          <a:p>
            <a:pPr>
              <a:buFont typeface="Arial" panose="020B0604020202020204" pitchFamily="34" charset="0"/>
              <a:buChar char="•"/>
            </a:pPr>
            <a:r>
              <a:rPr lang="en-US" dirty="0"/>
              <a:t>Horizontally interpolate meteorological fields to the model domain</a:t>
            </a:r>
          </a:p>
          <a:p>
            <a:pPr>
              <a:buFont typeface="Arial" panose="020B0604020202020204" pitchFamily="34" charset="0"/>
              <a:buChar char="•"/>
            </a:pPr>
            <a:r>
              <a:rPr lang="en-US" dirty="0"/>
              <a:t>Output conforms to WRF I/O API</a:t>
            </a:r>
          </a:p>
        </p:txBody>
      </p:sp>
    </p:spTree>
    <p:extLst>
      <p:ext uri="{BB962C8B-B14F-4D97-AF65-F5344CB8AC3E}">
        <p14:creationId xmlns:p14="http://schemas.microsoft.com/office/powerpoint/2010/main" val="288371296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steps for Bing Map overlay</a:t>
            </a:r>
            <a:endParaRPr lang="en-US" dirty="0"/>
          </a:p>
        </p:txBody>
      </p:sp>
      <p:sp>
        <p:nvSpPr>
          <p:cNvPr id="6" name="Rectangle 5"/>
          <p:cNvSpPr/>
          <p:nvPr/>
        </p:nvSpPr>
        <p:spPr>
          <a:xfrm>
            <a:off x="519112" y="1825653"/>
            <a:ext cx="10864311" cy="3785652"/>
          </a:xfrm>
          <a:prstGeom prst="rect">
            <a:avLst/>
          </a:prstGeom>
        </p:spPr>
        <p:txBody>
          <a:bodyPr wrap="square">
            <a:spAutoFit/>
          </a:bodyPr>
          <a:lstStyle/>
          <a:p>
            <a:pPr>
              <a:buFont typeface="Arial" panose="020B0604020202020204" pitchFamily="34" charset="0"/>
              <a:buChar char="•"/>
            </a:pPr>
            <a:r>
              <a:rPr lang="en-US" b="1" u="sng" dirty="0"/>
              <a:t>Gdal_translate:</a:t>
            </a:r>
            <a:endParaRPr lang="en-US" dirty="0"/>
          </a:p>
          <a:p>
            <a:pPr marL="742950" lvl="1" indent="-285750">
              <a:buFont typeface="Arial" panose="020B0604020202020204" pitchFamily="34" charset="0"/>
              <a:buChar char="•"/>
            </a:pPr>
            <a:r>
              <a:rPr lang="en-US" dirty="0"/>
              <a:t>Converts file from </a:t>
            </a:r>
            <a:r>
              <a:rPr lang="en-US" dirty="0" err="1"/>
              <a:t>png</a:t>
            </a:r>
            <a:r>
              <a:rPr lang="en-US" dirty="0"/>
              <a:t> to geospatial Tiff (</a:t>
            </a:r>
            <a:r>
              <a:rPr lang="en-US" dirty="0" err="1"/>
              <a:t>geoTiff</a:t>
            </a:r>
            <a:r>
              <a:rPr lang="en-US" dirty="0"/>
              <a:t>) format</a:t>
            </a:r>
          </a:p>
          <a:p>
            <a:pPr marL="742950" lvl="1" indent="-285750">
              <a:buFont typeface="Arial" panose="020B0604020202020204" pitchFamily="34" charset="0"/>
              <a:buChar char="•"/>
            </a:pPr>
            <a:r>
              <a:rPr lang="en-US" dirty="0"/>
              <a:t>Assigns geo-referencing (“ground control points”) to specified pixel values</a:t>
            </a:r>
          </a:p>
          <a:p>
            <a:pPr marL="742950" lvl="1" indent="-285750">
              <a:buFont typeface="Arial" panose="020B0604020202020204" pitchFamily="34" charset="0"/>
              <a:buChar char="•"/>
            </a:pPr>
            <a:r>
              <a:rPr lang="en-US" dirty="0"/>
              <a:t>Labels the output (</a:t>
            </a:r>
            <a:r>
              <a:rPr lang="en-US" dirty="0" err="1"/>
              <a:t>geoTiff</a:t>
            </a:r>
            <a:r>
              <a:rPr lang="en-US" dirty="0"/>
              <a:t>) file’s header with map projection information</a:t>
            </a:r>
          </a:p>
          <a:p>
            <a:pPr>
              <a:buFont typeface="Arial" panose="020B0604020202020204" pitchFamily="34" charset="0"/>
              <a:buChar char="•"/>
            </a:pPr>
            <a:r>
              <a:rPr lang="en-US" b="1" u="sng" dirty="0"/>
              <a:t>Gdalwarp:</a:t>
            </a:r>
            <a:endParaRPr lang="en-US" dirty="0"/>
          </a:p>
          <a:p>
            <a:pPr marL="742950" lvl="1" indent="-285750">
              <a:buFont typeface="Arial" panose="020B0604020202020204" pitchFamily="34" charset="0"/>
              <a:buChar char="•"/>
            </a:pPr>
            <a:r>
              <a:rPr lang="en-US" dirty="0"/>
              <a:t>Geographically </a:t>
            </a:r>
            <a:r>
              <a:rPr lang="en-US" dirty="0" err="1"/>
              <a:t>reprojects</a:t>
            </a:r>
            <a:r>
              <a:rPr lang="en-US" dirty="0"/>
              <a:t> the output file from gdal_translate to the map projection of Bing Maps</a:t>
            </a:r>
          </a:p>
          <a:p>
            <a:pPr>
              <a:buFont typeface="Arial" panose="020B0604020202020204" pitchFamily="34" charset="0"/>
              <a:buChar char="•"/>
            </a:pPr>
            <a:r>
              <a:rPr lang="en-US" b="1" u="sng" dirty="0"/>
              <a:t>Gdal2tiles.py:</a:t>
            </a:r>
            <a:endParaRPr lang="en-US" dirty="0"/>
          </a:p>
          <a:p>
            <a:pPr marL="742950" lvl="1" indent="-285750">
              <a:buFont typeface="Arial" panose="020B0604020202020204" pitchFamily="34" charset="0"/>
              <a:buChar char="•"/>
            </a:pPr>
            <a:r>
              <a:rPr lang="en-US" dirty="0"/>
              <a:t>A python script that generates tiles from the output file from gdalwarp</a:t>
            </a:r>
          </a:p>
          <a:p>
            <a:pPr marL="742950" lvl="1" indent="-285750">
              <a:buFont typeface="Arial" panose="020B0604020202020204" pitchFamily="34" charset="0"/>
              <a:buChar char="•"/>
            </a:pPr>
            <a:r>
              <a:rPr lang="en-US" dirty="0"/>
              <a:t>Zoom levels are specified on the command line</a:t>
            </a:r>
          </a:p>
        </p:txBody>
      </p:sp>
    </p:spTree>
    <p:extLst>
      <p:ext uri="{BB962C8B-B14F-4D97-AF65-F5344CB8AC3E}">
        <p14:creationId xmlns:p14="http://schemas.microsoft.com/office/powerpoint/2010/main" val="153289485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br>
              <a:rPr lang="en-US" dirty="0" smtClean="0"/>
            </a:br>
            <a:r>
              <a:rPr lang="en-US" sz="4312" dirty="0"/>
              <a:t>Interactive computing and data analysis with </a:t>
            </a:r>
            <a:r>
              <a:rPr lang="en-US" sz="4312" dirty="0">
                <a:hlinkClick r:id="rId3"/>
              </a:rPr>
              <a:t>IPython Notebook</a:t>
            </a:r>
            <a:endParaRPr lang="en-US" sz="4312" dirty="0"/>
          </a:p>
        </p:txBody>
      </p:sp>
      <p:sp>
        <p:nvSpPr>
          <p:cNvPr id="2" name="Subtitle 1"/>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01011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9124" y="2049904"/>
            <a:ext cx="6480176" cy="1259086"/>
          </a:xfrm>
        </p:spPr>
        <p:txBody>
          <a:bodyPr/>
          <a:lstStyle/>
          <a:p>
            <a:r>
              <a:rPr lang="en-US" dirty="0" smtClean="0"/>
              <a:t>Deploying and Interacting </a:t>
            </a:r>
            <a:r>
              <a:rPr lang="en-US" dirty="0"/>
              <a:t>W</a:t>
            </a:r>
            <a:r>
              <a:rPr lang="en-US" dirty="0" smtClean="0"/>
              <a:t>ith HDInsight Service</a:t>
            </a:r>
            <a:endParaRPr lang="en-US" dirty="0"/>
          </a:p>
        </p:txBody>
      </p:sp>
      <p:sp>
        <p:nvSpPr>
          <p:cNvPr id="4" name="Subtitle 3"/>
          <p:cNvSpPr>
            <a:spLocks noGrp="1"/>
          </p:cNvSpPr>
          <p:nvPr>
            <p:ph type="subTitle" idx="1"/>
          </p:nvPr>
        </p:nvSpPr>
        <p:spPr/>
        <p:txBody>
          <a:bodyPr/>
          <a:lstStyle/>
          <a:p>
            <a:endParaRPr lang="en-US"/>
          </a:p>
        </p:txBody>
      </p:sp>
      <p:sp>
        <p:nvSpPr>
          <p:cNvPr id="7" name="Text Placeholder 6"/>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87775063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103315" y="1609228"/>
            <a:ext cx="2656108" cy="1665356"/>
            <a:chOff x="5965578" y="1979910"/>
            <a:chExt cx="2656800" cy="1665789"/>
          </a:xfrm>
        </p:grpSpPr>
        <p:sp>
          <p:nvSpPr>
            <p:cNvPr id="8" name="矩形 7"/>
            <p:cNvSpPr/>
            <p:nvPr/>
          </p:nvSpPr>
          <p:spPr>
            <a:xfrm>
              <a:off x="5965578"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Cheap Storage</a:t>
              </a:r>
            </a:p>
          </p:txBody>
        </p:sp>
        <p:sp>
          <p:nvSpPr>
            <p:cNvPr id="32" name="TextBox 31"/>
            <p:cNvSpPr txBox="1"/>
            <p:nvPr/>
          </p:nvSpPr>
          <p:spPr>
            <a:xfrm>
              <a:off x="6677493" y="3087650"/>
              <a:ext cx="1542097" cy="5171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$100 gets you 3million times more storage in 30 years)</a:t>
              </a:r>
            </a:p>
          </p:txBody>
        </p:sp>
        <p:sp>
          <p:nvSpPr>
            <p:cNvPr id="38" name="矩形 37"/>
            <p:cNvSpPr/>
            <p:nvPr/>
          </p:nvSpPr>
          <p:spPr>
            <a:xfrm>
              <a:off x="7510072" y="2252177"/>
              <a:ext cx="184778" cy="354035"/>
            </a:xfrm>
            <a:prstGeom prst="rect">
              <a:avLst/>
            </a:prstGeom>
          </p:spPr>
          <p:txBody>
            <a:bodyPr wrap="none">
              <a:spAutoFit/>
            </a:bodyPr>
            <a:lstStyle/>
            <a:p>
              <a:pPr algn="r"/>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099929" y="3310082"/>
            <a:ext cx="2659494" cy="1666366"/>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Inexpensive Computing</a:t>
              </a:r>
            </a:p>
          </p:txBody>
        </p:sp>
        <p:sp>
          <p:nvSpPr>
            <p:cNvPr id="33" name="TextBox 32"/>
            <p:cNvSpPr txBox="1"/>
            <p:nvPr/>
          </p:nvSpPr>
          <p:spPr>
            <a:xfrm>
              <a:off x="6786352" y="4913411"/>
              <a:ext cx="1530064"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1980 </a:t>
              </a:r>
              <a:r>
                <a:rPr lang="en-US" sz="1400" spc="-95" dirty="0">
                  <a:solidFill>
                    <a:schemeClr val="bg1">
                      <a:alpha val="99000"/>
                    </a:schemeClr>
                  </a:solidFill>
                  <a:latin typeface="Segoe UI" pitchFamily="34" charset="0"/>
                  <a:ea typeface="Segoe UI" pitchFamily="34" charset="0"/>
                  <a:cs typeface="Segoe UI" pitchFamily="34" charset="0"/>
                </a:rPr>
                <a:t>10 MIPS/$ </a:t>
              </a:r>
            </a:p>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2005</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sz="1400" spc="-95" dirty="0">
                  <a:solidFill>
                    <a:schemeClr val="bg1">
                      <a:alpha val="99000"/>
                    </a:schemeClr>
                  </a:solidFill>
                  <a:latin typeface="Segoe UI" pitchFamily="34" charset="0"/>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740506" y="1605990"/>
            <a:ext cx="2633883" cy="1665356"/>
            <a:chOff x="601371" y="1976672"/>
            <a:chExt cx="2634569" cy="1665789"/>
          </a:xfrm>
        </p:grpSpPr>
        <p:sp>
          <p:nvSpPr>
            <p:cNvPr id="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Device  Explosion</a:t>
              </a:r>
            </a:p>
          </p:txBody>
        </p:sp>
        <p:sp>
          <p:nvSpPr>
            <p:cNvPr id="19" name="TextBox 18"/>
            <p:cNvSpPr txBox="1"/>
            <p:nvPr/>
          </p:nvSpPr>
          <p:spPr>
            <a:xfrm>
              <a:off x="977608" y="3194169"/>
              <a:ext cx="1803386" cy="387899"/>
            </a:xfrm>
            <a:prstGeom prst="rect">
              <a:avLst/>
            </a:prstGeom>
            <a:noFill/>
          </p:spPr>
          <p:txBody>
            <a:bodyPr wrap="square" lIns="0" tIns="0" rIns="0" bIns="0" rtlCol="0">
              <a:spAutoFit/>
            </a:bodyPr>
            <a:lstStyle/>
            <a:p>
              <a:pPr algn="r" defTabSz="571357">
                <a:lnSpc>
                  <a:spcPct val="9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&gt;</a:t>
              </a:r>
              <a:r>
                <a:rPr lang="en-US" sz="1400" spc="-95" dirty="0" smtClean="0">
                  <a:solidFill>
                    <a:schemeClr val="bg1">
                      <a:alpha val="99000"/>
                    </a:schemeClr>
                  </a:solidFill>
                  <a:latin typeface="Segoe UI" pitchFamily="34" charset="0"/>
                  <a:ea typeface="Segoe UI" pitchFamily="34" charset="0"/>
                  <a:cs typeface="Segoe UI" pitchFamily="34" charset="0"/>
                </a:rPr>
                <a:t>5.5 </a:t>
              </a:r>
              <a:r>
                <a:rPr lang="en-US" sz="1400" spc="-95" dirty="0">
                  <a:solidFill>
                    <a:schemeClr val="bg1">
                      <a:alpha val="99000"/>
                    </a:schemeClr>
                  </a:solidFill>
                  <a:latin typeface="Segoe UI" pitchFamily="34" charset="0"/>
                  <a:ea typeface="Segoe UI" pitchFamily="34" charset="0"/>
                  <a:cs typeface="Segoe UI" pitchFamily="34" charset="0"/>
                </a:rPr>
                <a:t>billion (70+% </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altLang="zh-CN" sz="1400" spc="-95" dirty="0">
                  <a:solidFill>
                    <a:schemeClr val="bg1">
                      <a:alpha val="99000"/>
                    </a:schemeClr>
                  </a:solidFill>
                  <a:latin typeface="Segoe UI" pitchFamily="34" charset="0"/>
                  <a:ea typeface="Segoe UI" pitchFamily="34" charset="0"/>
                  <a:cs typeface="Segoe UI" pitchFamily="34" charset="0"/>
                </a:rPr>
                <a:t>of global population</a:t>
              </a:r>
              <a:r>
                <a:rPr lang="en-US" sz="1400" spc="-95" dirty="0">
                  <a:solidFill>
                    <a:schemeClr val="bg1">
                      <a:alpha val="99000"/>
                    </a:schemeClr>
                  </a:solidFill>
                  <a:latin typeface="Segoe UI" pitchFamily="34" charset="0"/>
                  <a:ea typeface="Segoe UI" pitchFamily="34" charset="0"/>
                  <a:cs typeface="Segoe UI" pitchFamily="34" charset="0"/>
                </a:rPr>
                <a:t>)</a:t>
              </a:r>
            </a:p>
          </p:txBody>
        </p:sp>
        <p:sp>
          <p:nvSpPr>
            <p:cNvPr id="34" name="矩形 33"/>
            <p:cNvSpPr/>
            <p:nvPr/>
          </p:nvSpPr>
          <p:spPr>
            <a:xfrm>
              <a:off x="601371" y="2210961"/>
              <a:ext cx="184779" cy="354035"/>
            </a:xfrm>
            <a:prstGeom prst="rect">
              <a:avLst/>
            </a:prstGeom>
          </p:spPr>
          <p:txBody>
            <a:bodyPr wrap="none">
              <a:spAutoFit/>
            </a:bodyPr>
            <a:lstStyle/>
            <a:p>
              <a:endParaRPr lang="zh-CN" altLang="en-US" sz="1700" dirty="0">
                <a:solidFill>
                  <a:schemeClr val="bg1"/>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pPr algn="l"/>
            <a:r>
              <a:rPr lang="en-US" altLang="zh-CN" sz="4532" cap="all" spc="-135" dirty="0">
                <a:latin typeface="Segoe UI Light" pitchFamily="34" charset="0"/>
                <a:ea typeface="Segoe UI" pitchFamily="34" charset="0"/>
                <a:cs typeface="Segoe UI" pitchFamily="34" charset="0"/>
              </a:rPr>
              <a:t>KEY TRENDS</a:t>
            </a:r>
            <a:endParaRPr lang="zh-CN" altLang="en-US" sz="4532" dirty="0">
              <a:latin typeface="Segoe UI Light" pitchFamily="34" charset="0"/>
            </a:endParaRPr>
          </a:p>
        </p:txBody>
      </p:sp>
      <p:sp>
        <p:nvSpPr>
          <p:cNvPr id="30" name="Down Arrow 19"/>
          <p:cNvSpPr/>
          <p:nvPr/>
        </p:nvSpPr>
        <p:spPr bwMode="auto">
          <a:xfrm rot="10800000" flipV="1">
            <a:off x="9188494" y="1609229"/>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31" name="Down Arrow 19"/>
          <p:cNvSpPr/>
          <p:nvPr/>
        </p:nvSpPr>
        <p:spPr bwMode="auto">
          <a:xfrm rot="10800000" flipV="1">
            <a:off x="9217759" y="3310082"/>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9" name="Down Arrow 19"/>
          <p:cNvSpPr/>
          <p:nvPr/>
        </p:nvSpPr>
        <p:spPr bwMode="auto">
          <a:xfrm flipV="1">
            <a:off x="3847130" y="2065932"/>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2" name="组合 11"/>
          <p:cNvGrpSpPr/>
          <p:nvPr/>
        </p:nvGrpSpPr>
        <p:grpSpPr>
          <a:xfrm>
            <a:off x="4410355" y="1605990"/>
            <a:ext cx="2656108" cy="1671831"/>
            <a:chOff x="3271917" y="1976672"/>
            <a:chExt cx="2656800" cy="1672266"/>
          </a:xfrm>
        </p:grpSpPr>
        <p:sp>
          <p:nvSpPr>
            <p:cNvPr id="5"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Social Networks</a:t>
              </a:r>
            </a:p>
          </p:txBody>
        </p:sp>
        <p:sp>
          <p:nvSpPr>
            <p:cNvPr id="20" name="TextBox 19"/>
            <p:cNvSpPr txBox="1"/>
            <p:nvPr/>
          </p:nvSpPr>
          <p:spPr>
            <a:xfrm>
              <a:off x="3760509" y="3194169"/>
              <a:ext cx="1603579" cy="3878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&gt;</a:t>
              </a:r>
              <a:r>
                <a:rPr lang="en-US" altLang="zh-CN" sz="1400" spc="-95" dirty="0">
                  <a:solidFill>
                    <a:schemeClr val="bg1">
                      <a:alpha val="99000"/>
                    </a:schemeClr>
                  </a:solidFill>
                  <a:latin typeface="Segoe UI" pitchFamily="34" charset="0"/>
                  <a:ea typeface="Segoe UI" pitchFamily="34" charset="0"/>
                  <a:cs typeface="Segoe UI" pitchFamily="34" charset="0"/>
                </a:rPr>
                <a:t>2</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altLang="zh-CN" sz="1400" spc="-95" dirty="0">
                  <a:solidFill>
                    <a:schemeClr val="bg1">
                      <a:alpha val="99000"/>
                    </a:schemeClr>
                  </a:solidFill>
                  <a:latin typeface="Segoe UI" pitchFamily="34" charset="0"/>
                  <a:ea typeface="Segoe UI" pitchFamily="34" charset="0"/>
                  <a:cs typeface="Segoe UI" pitchFamily="34" charset="0"/>
                </a:rPr>
                <a:t>Billion</a:t>
              </a:r>
              <a:endParaRPr lang="en-US" sz="1400" spc="-95" dirty="0">
                <a:solidFill>
                  <a:schemeClr val="bg1">
                    <a:alpha val="99000"/>
                  </a:schemeClr>
                </a:solidFill>
                <a:latin typeface="Segoe UI" pitchFamily="34" charset="0"/>
                <a:ea typeface="Segoe UI" pitchFamily="34" charset="0"/>
                <a:cs typeface="Segoe UI" pitchFamily="34" charset="0"/>
              </a:endParaRPr>
            </a:p>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users</a:t>
              </a:r>
            </a:p>
          </p:txBody>
        </p:sp>
        <p:sp>
          <p:nvSpPr>
            <p:cNvPr id="35" name="矩形 34"/>
            <p:cNvSpPr/>
            <p:nvPr/>
          </p:nvSpPr>
          <p:spPr>
            <a:xfrm>
              <a:off x="3274632" y="2198292"/>
              <a:ext cx="184779" cy="354035"/>
            </a:xfrm>
            <a:prstGeom prst="rect">
              <a:avLst/>
            </a:prstGeom>
          </p:spPr>
          <p:txBody>
            <a:bodyPr wrap="non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678702" y="3306844"/>
            <a:ext cx="2695686" cy="1666366"/>
            <a:chOff x="539552" y="3677969"/>
            <a:chExt cx="2696388" cy="1666800"/>
          </a:xfrm>
        </p:grpSpPr>
        <p:sp>
          <p:nvSpPr>
            <p:cNvPr id="7"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Ubiquitous Connection</a:t>
              </a:r>
            </a:p>
          </p:txBody>
        </p:sp>
        <p:sp>
          <p:nvSpPr>
            <p:cNvPr id="28" name="TextBox 27"/>
            <p:cNvSpPr txBox="1"/>
            <p:nvPr/>
          </p:nvSpPr>
          <p:spPr>
            <a:xfrm>
              <a:off x="539552" y="4694905"/>
              <a:ext cx="2197324" cy="603399"/>
            </a:xfrm>
            <a:prstGeom prst="rect">
              <a:avLst/>
            </a:prstGeom>
            <a:noFill/>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Web </a:t>
              </a:r>
              <a:r>
                <a:rPr lang="en-US" altLang="zh-CN" sz="1400" spc="-95" dirty="0">
                  <a:solidFill>
                    <a:schemeClr val="bg1">
                      <a:alpha val="99000"/>
                    </a:schemeClr>
                  </a:solidFill>
                  <a:latin typeface="Segoe UI" pitchFamily="34" charset="0"/>
                  <a:ea typeface="Segoe UI" pitchFamily="34" charset="0"/>
                  <a:cs typeface="Segoe UI" pitchFamily="34" charset="0"/>
                </a:rPr>
                <a:t>traffic</a:t>
              </a:r>
              <a:endParaRPr lang="en-US" sz="1400" spc="-95" dirty="0">
                <a:solidFill>
                  <a:schemeClr val="bg1">
                    <a:alpha val="99000"/>
                  </a:schemeClr>
                </a:solidFill>
                <a:latin typeface="Segoe UI" pitchFamily="34" charset="0"/>
                <a:ea typeface="Segoe UI" pitchFamily="34" charset="0"/>
                <a:cs typeface="Segoe UI" pitchFamily="34" charset="0"/>
              </a:endParaRPr>
            </a:p>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2010</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sz="1400" spc="-95" dirty="0">
                  <a:solidFill>
                    <a:schemeClr val="bg1">
                      <a:alpha val="99000"/>
                    </a:schemeClr>
                  </a:solidFill>
                  <a:latin typeface="Segoe UI" pitchFamily="34" charset="0"/>
                  <a:ea typeface="Segoe UI" pitchFamily="34" charset="0"/>
                  <a:cs typeface="Segoe UI" pitchFamily="34" charset="0"/>
                </a:rPr>
                <a:t>130 Exabyte (10 E18)</a:t>
              </a:r>
            </a:p>
            <a:p>
              <a:pPr algn="r" defTabSz="571357">
                <a:lnSpc>
                  <a:spcPct val="80000"/>
                </a:lnSpc>
                <a:spcBef>
                  <a:spcPct val="20000"/>
                </a:spcBef>
                <a:buClr>
                  <a:srgbClr val="0071BC"/>
                </a:buClr>
                <a:buSzPct val="90000"/>
              </a:pPr>
              <a:r>
                <a:rPr lang="en-US" altLang="zh-CN" sz="1400" spc="-95" dirty="0">
                  <a:solidFill>
                    <a:schemeClr val="bg1">
                      <a:alpha val="99000"/>
                    </a:schemeClr>
                  </a:solidFill>
                  <a:latin typeface="Segoe UI" pitchFamily="34" charset="0"/>
                  <a:ea typeface="Segoe UI" pitchFamily="34" charset="0"/>
                  <a:cs typeface="Segoe UI" pitchFamily="34" charset="0"/>
                </a:rPr>
                <a:t>2015</a:t>
              </a:r>
              <a:r>
                <a:rPr lang="zh-CN" altLang="en-US" sz="1400" spc="-95" dirty="0">
                  <a:solidFill>
                    <a:schemeClr val="bg1">
                      <a:alpha val="99000"/>
                    </a:schemeClr>
                  </a:solidFill>
                  <a:latin typeface="Segoe UI" pitchFamily="34" charset="0"/>
                  <a:ea typeface="Segoe UI" pitchFamily="34" charset="0"/>
                  <a:cs typeface="Segoe UI" pitchFamily="34" charset="0"/>
                </a:rPr>
                <a:t> </a:t>
              </a:r>
              <a:r>
                <a:rPr lang="en-US" sz="1400" spc="-95" dirty="0">
                  <a:solidFill>
                    <a:schemeClr val="bg1">
                      <a:alpha val="99000"/>
                    </a:schemeClr>
                  </a:solidFill>
                  <a:latin typeface="Segoe UI" pitchFamily="34" charset="0"/>
                  <a:ea typeface="Segoe UI" pitchFamily="34" charset="0"/>
                  <a:cs typeface="Segoe UI" pitchFamily="34" charset="0"/>
                </a:rPr>
                <a:t>1.6 </a:t>
              </a:r>
              <a:r>
                <a:rPr lang="en-US" sz="1400" spc="-95" dirty="0" err="1">
                  <a:solidFill>
                    <a:schemeClr val="bg1">
                      <a:alpha val="99000"/>
                    </a:schemeClr>
                  </a:solidFill>
                  <a:latin typeface="Segoe UI" pitchFamily="34" charset="0"/>
                  <a:ea typeface="Segoe UI" pitchFamily="34" charset="0"/>
                  <a:cs typeface="Segoe UI" pitchFamily="34" charset="0"/>
                </a:rPr>
                <a:t>ZettaByte</a:t>
              </a:r>
              <a:r>
                <a:rPr lang="en-US" sz="1400" spc="-95" dirty="0">
                  <a:solidFill>
                    <a:schemeClr val="bg1">
                      <a:alpha val="99000"/>
                    </a:schemeClr>
                  </a:solidFill>
                  <a:latin typeface="Segoe UI" pitchFamily="34" charset="0"/>
                  <a:ea typeface="Segoe UI" pitchFamily="34" charset="0"/>
                  <a:cs typeface="Segoe UI" pitchFamily="34" charset="0"/>
                </a:rPr>
                <a:t> (10 E21) </a:t>
              </a:r>
            </a:p>
          </p:txBody>
        </p:sp>
        <p:sp>
          <p:nvSpPr>
            <p:cNvPr id="37" name="矩形 36"/>
            <p:cNvSpPr/>
            <p:nvPr/>
          </p:nvSpPr>
          <p:spPr>
            <a:xfrm>
              <a:off x="601579" y="3944270"/>
              <a:ext cx="1800200" cy="354035"/>
            </a:xfrm>
            <a:prstGeom prst="rect">
              <a:avLst/>
            </a:prstGeom>
          </p:spPr>
          <p:txBody>
            <a:bodyPr wrap="squar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6501982" y="2074893"/>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4" name="Down Arrow 19"/>
          <p:cNvSpPr/>
          <p:nvPr/>
        </p:nvSpPr>
        <p:spPr bwMode="auto">
          <a:xfrm flipV="1">
            <a:off x="3838380" y="3757146"/>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4" name="组合 13"/>
          <p:cNvGrpSpPr/>
          <p:nvPr/>
        </p:nvGrpSpPr>
        <p:grpSpPr>
          <a:xfrm>
            <a:off x="4404394" y="3306844"/>
            <a:ext cx="2662069" cy="1666366"/>
            <a:chOff x="3265955" y="3677969"/>
            <a:chExt cx="2662762" cy="1666800"/>
          </a:xfrm>
        </p:grpSpPr>
        <p:sp>
          <p:nvSpPr>
            <p:cNvPr id="6"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Sensor Networks</a:t>
              </a:r>
            </a:p>
          </p:txBody>
        </p:sp>
        <p:sp>
          <p:nvSpPr>
            <p:cNvPr id="26" name="TextBox 25"/>
            <p:cNvSpPr txBox="1"/>
            <p:nvPr/>
          </p:nvSpPr>
          <p:spPr>
            <a:xfrm>
              <a:off x="3725298" y="4894960"/>
              <a:ext cx="1624072" cy="387899"/>
            </a:xfrm>
            <a:prstGeom prst="rect">
              <a:avLst/>
            </a:prstGeom>
            <a:noFill/>
            <a:ln>
              <a:noFill/>
            </a:ln>
          </p:spPr>
          <p:txBody>
            <a:bodyPr wrap="square" lIns="0" tIns="0" rIns="0" bIns="0" rtlCol="0">
              <a:spAutoFit/>
            </a:bodyPr>
            <a:lstStyle/>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&gt;10 Billion</a:t>
              </a:r>
            </a:p>
            <a:p>
              <a:pPr algn="r" defTabSz="571357">
                <a:lnSpc>
                  <a:spcPct val="80000"/>
                </a:lnSpc>
                <a:spcBef>
                  <a:spcPct val="20000"/>
                </a:spcBef>
                <a:buClr>
                  <a:srgbClr val="0071BC"/>
                </a:buClr>
                <a:buSzPct val="90000"/>
              </a:pPr>
              <a:r>
                <a:rPr lang="en-US" sz="1400" spc="-95" dirty="0">
                  <a:solidFill>
                    <a:schemeClr val="bg1">
                      <a:alpha val="99000"/>
                    </a:schemeClr>
                  </a:solidFill>
                  <a:latin typeface="Segoe UI" pitchFamily="34" charset="0"/>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noFill/>
            <a:ln>
              <a:noFill/>
            </a:ln>
          </p:spPr>
          <p:txBody>
            <a:bodyPr wrap="non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6501982" y="3769489"/>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88270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1789" y="0"/>
            <a:ext cx="8373521" cy="1359196"/>
          </a:xfrm>
        </p:spPr>
        <p:txBody>
          <a:bodyPr/>
          <a:lstStyle/>
          <a:p>
            <a:r>
              <a:rPr lang="en-US" sz="3599" dirty="0"/>
              <a:t>Simplicity of Big Compute Paradigms	 </a:t>
            </a:r>
          </a:p>
        </p:txBody>
      </p:sp>
      <p:sp>
        <p:nvSpPr>
          <p:cNvPr id="5" name="Text Placeholder 4"/>
          <p:cNvSpPr>
            <a:spLocks noGrp="1"/>
          </p:cNvSpPr>
          <p:nvPr>
            <p:ph type="body" sz="quarter" idx="11"/>
          </p:nvPr>
        </p:nvSpPr>
        <p:spPr/>
        <p:txBody>
          <a:bodyPr/>
          <a:lstStyle/>
          <a:p>
            <a:pPr marL="0"/>
            <a:r>
              <a:rPr lang="en-US" sz="2799" dirty="0"/>
              <a:t>Run on:</a:t>
            </a:r>
          </a:p>
          <a:p>
            <a:r>
              <a:rPr lang="en-US" sz="2399" dirty="0"/>
              <a:t>Client</a:t>
            </a:r>
          </a:p>
          <a:p>
            <a:r>
              <a:rPr lang="en-US" sz="2399" dirty="0"/>
              <a:t>Cluster</a:t>
            </a:r>
          </a:p>
          <a:p>
            <a:r>
              <a:rPr lang="en-US" sz="2399" dirty="0"/>
              <a:t>Cloud</a:t>
            </a:r>
          </a:p>
          <a:p>
            <a:pPr marL="0"/>
            <a:r>
              <a:rPr lang="en-US" sz="2799" dirty="0">
                <a:solidFill>
                  <a:schemeClr val="bg2"/>
                </a:solidFill>
              </a:rPr>
              <a:t>Transparently</a:t>
            </a:r>
          </a:p>
          <a:p>
            <a:endParaRPr lang="en-US" sz="2399" dirty="0"/>
          </a:p>
        </p:txBody>
      </p:sp>
      <p:pic>
        <p:nvPicPr>
          <p:cNvPr id="6" name="Picture 5" descr="Description: Description: cid:image002.png@01CBC713.8EB51810"/>
          <p:cNvPicPr/>
          <p:nvPr/>
        </p:nvPicPr>
        <p:blipFill>
          <a:blip r:embed="rId3">
            <a:extLst>
              <a:ext uri="{28A0092B-C50C-407E-A947-70E740481C1C}">
                <a14:useLocalDpi xmlns:a14="http://schemas.microsoft.com/office/drawing/2010/main" val="0"/>
              </a:ext>
            </a:extLst>
          </a:blip>
          <a:srcRect/>
          <a:stretch>
            <a:fillRect/>
          </a:stretch>
        </p:blipFill>
        <p:spPr bwMode="auto">
          <a:xfrm>
            <a:off x="3111789" y="1039157"/>
            <a:ext cx="8404410" cy="5487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91" y="3450900"/>
            <a:ext cx="2859408" cy="319443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6084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88825" cy="6861992"/>
          </a:xfrm>
          <a:prstGeom prst="rect">
            <a:avLst/>
          </a:prstGeom>
        </p:spPr>
      </p:pic>
    </p:spTree>
    <p:extLst>
      <p:ext uri="{BB962C8B-B14F-4D97-AF65-F5344CB8AC3E}">
        <p14:creationId xmlns:p14="http://schemas.microsoft.com/office/powerpoint/2010/main" val="17131073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901" dirty="0"/>
              <a:t>Design optimization: auto generated jobs</a:t>
            </a:r>
          </a:p>
        </p:txBody>
      </p:sp>
      <p:sp>
        <p:nvSpPr>
          <p:cNvPr id="5" name="Text Placeholder 4"/>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3"/>
          <a:stretch>
            <a:fillRect/>
          </a:stretch>
        </p:blipFill>
        <p:spPr>
          <a:xfrm>
            <a:off x="588412" y="622705"/>
            <a:ext cx="10770068" cy="5941210"/>
          </a:xfrm>
          <a:prstGeom prst="rect">
            <a:avLst/>
          </a:prstGeom>
        </p:spPr>
      </p:pic>
    </p:spTree>
    <p:extLst>
      <p:ext uri="{BB962C8B-B14F-4D97-AF65-F5344CB8AC3E}">
        <p14:creationId xmlns:p14="http://schemas.microsoft.com/office/powerpoint/2010/main" val="112339619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Workloads That Need Big Compute</a:t>
            </a:r>
            <a:endParaRPr lang="en-US" dirty="0"/>
          </a:p>
        </p:txBody>
      </p:sp>
      <p:sp>
        <p:nvSpPr>
          <p:cNvPr id="3" name="Text Placeholder 2"/>
          <p:cNvSpPr>
            <a:spLocks noGrp="1"/>
          </p:cNvSpPr>
          <p:nvPr>
            <p:ph type="body" sz="quarter" idx="11"/>
          </p:nvPr>
        </p:nvSpPr>
        <p:spPr/>
        <p:txBody>
          <a:bodyPr/>
          <a:lstStyle/>
          <a:p>
            <a:r>
              <a:rPr lang="en-US" sz="3599" dirty="0">
                <a:solidFill>
                  <a:schemeClr val="tx1">
                    <a:alpha val="99000"/>
                  </a:schemeClr>
                </a:solidFill>
              </a:rPr>
              <a:t>Digital media rendering and encoding </a:t>
            </a:r>
          </a:p>
          <a:p>
            <a:r>
              <a:rPr lang="en-US" sz="3599" dirty="0">
                <a:solidFill>
                  <a:schemeClr val="tx1">
                    <a:alpha val="99000"/>
                  </a:schemeClr>
                </a:solidFill>
              </a:rPr>
              <a:t>Financial and insurance risk calculation</a:t>
            </a:r>
          </a:p>
          <a:p>
            <a:r>
              <a:rPr lang="en-US" sz="3599" dirty="0">
                <a:solidFill>
                  <a:schemeClr val="tx1">
                    <a:alpha val="99000"/>
                  </a:schemeClr>
                </a:solidFill>
              </a:rPr>
              <a:t>Modeling and simulation</a:t>
            </a:r>
          </a:p>
          <a:p>
            <a:r>
              <a:rPr lang="en-US" sz="3599" dirty="0">
                <a:solidFill>
                  <a:schemeClr val="tx1">
                    <a:alpha val="99000"/>
                  </a:schemeClr>
                </a:solidFill>
              </a:rPr>
              <a:t>Computational life sciences, genetics</a:t>
            </a:r>
          </a:p>
        </p:txBody>
      </p:sp>
      <p:sp>
        <p:nvSpPr>
          <p:cNvPr id="7" name="Freeform 73"/>
          <p:cNvSpPr>
            <a:spLocks noEditPoints="1"/>
          </p:cNvSpPr>
          <p:nvPr/>
        </p:nvSpPr>
        <p:spPr bwMode="black">
          <a:xfrm>
            <a:off x="8133353" y="3084629"/>
            <a:ext cx="3168278" cy="305854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271" tIns="41136" rIns="82271" bIns="41136" numCol="1" anchor="t" anchorCtr="0" compatLnSpc="1">
            <a:prstTxWarp prst="textNoShape">
              <a:avLst/>
            </a:prstTxWarp>
          </a:bodyPr>
          <a:lstStyle/>
          <a:p>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 y="1380"/>
            <a:ext cx="12187991" cy="6855242"/>
          </a:xfrm>
          <a:prstGeom prst="rect">
            <a:avLst/>
          </a:prstGeom>
        </p:spPr>
      </p:pic>
    </p:spTree>
    <p:extLst>
      <p:ext uri="{BB962C8B-B14F-4D97-AF65-F5344CB8AC3E}">
        <p14:creationId xmlns:p14="http://schemas.microsoft.com/office/powerpoint/2010/main" val="176276132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HPC Server Burst</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endParaRPr lang="en-US" sz="2000" dirty="0" smtClean="0">
                <a:solidFill>
                  <a:schemeClr val="bg2">
                    <a:lumMod val="50000"/>
                    <a:alpha val="99000"/>
                  </a:schemeClr>
                </a:solidFill>
              </a:endParaRP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2400" dirty="0" smtClean="0">
                  <a:solidFill>
                    <a:schemeClr val="bg1">
                      <a:alpha val="99000"/>
                    </a:schemeClr>
                  </a:solidFill>
                </a:rPr>
                <a:t>Stateless compute nodes</a:t>
              </a:r>
              <a:endParaRPr lang="en-US" sz="2400" dirty="0">
                <a:solidFill>
                  <a:schemeClr val="bg1">
                    <a:alpha val="99000"/>
                  </a:schemeClr>
                </a:solidFill>
              </a:endParaRPr>
            </a:p>
          </p:txBody>
        </p:sp>
        <p:sp>
          <p:nvSpPr>
            <p:cNvPr id="24" name="TextBox 23"/>
            <p:cNvSpPr txBox="1"/>
            <p:nvPr/>
          </p:nvSpPr>
          <p:spPr>
            <a:xfrm>
              <a:off x="9035797" y="336436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t>
              </a:r>
              <a:r>
                <a:rPr lang="en-US" dirty="0" err="1" smtClean="0">
                  <a:latin typeface="Segoe UI Light" pitchFamily="34" charset="0"/>
                </a:rPr>
                <a:t>aaS</a:t>
              </a:r>
              <a:endParaRPr lang="en-US" dirty="0">
                <a:latin typeface="Segoe UI Light" pitchFamily="34" charset="0"/>
              </a:endParaRPr>
            </a:p>
          </p:txBody>
        </p:sp>
      </p:grpSp>
      <p:grpSp>
        <p:nvGrpSpPr>
          <p:cNvPr id="10" name="Group 9"/>
          <p:cNvGrpSpPr/>
          <p:nvPr/>
        </p:nvGrpSpPr>
        <p:grpSpPr>
          <a:xfrm>
            <a:off x="517526" y="1446213"/>
            <a:ext cx="3205089" cy="3961419"/>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7" y="4158734"/>
              <a:ext cx="3365725" cy="369332"/>
            </a:xfrm>
            <a:prstGeom prst="rect">
              <a:avLst/>
            </a:prstGeom>
          </p:spPr>
          <p:txBody>
            <a:bodyPr wrap="square">
              <a:spAutoFit/>
            </a:bodyPr>
            <a:lstStyle/>
            <a:p>
              <a:pPr algn="ctr" defTabSz="1218673">
                <a:lnSpc>
                  <a:spcPct val="90000"/>
                </a:lnSpc>
              </a:pPr>
              <a:endParaRPr lang="en-US" sz="2000" dirty="0">
                <a:solidFill>
                  <a:schemeClr val="bg2">
                    <a:lumMod val="50000"/>
                    <a:alpha val="99000"/>
                  </a:schemeClr>
                </a:solidFill>
              </a:endParaRPr>
            </a:p>
          </p:txBody>
        </p:sp>
        <p:sp>
          <p:nvSpPr>
            <p:cNvPr id="35" name="TextBox 34"/>
            <p:cNvSpPr txBox="1"/>
            <p:nvPr/>
          </p:nvSpPr>
          <p:spPr>
            <a:xfrm>
              <a:off x="554225" y="4784395"/>
              <a:ext cx="3276680"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dirty="0" smtClean="0">
                  <a:solidFill>
                    <a:schemeClr val="bg1">
                      <a:alpha val="99000"/>
                    </a:schemeClr>
                  </a:solidFill>
                </a:rPr>
                <a:t>Persistent </a:t>
              </a:r>
              <a:r>
                <a:rPr lang="en-US" dirty="0" err="1" smtClean="0">
                  <a:solidFill>
                    <a:schemeClr val="bg1">
                      <a:alpha val="99000"/>
                    </a:schemeClr>
                  </a:solidFill>
                </a:rPr>
                <a:t>headnode</a:t>
              </a:r>
              <a:endParaRPr lang="en-US" sz="11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3" name="Cross 2"/>
          <p:cNvSpPr/>
          <p:nvPr/>
        </p:nvSpPr>
        <p:spPr bwMode="auto">
          <a:xfrm>
            <a:off x="4966138" y="2538248"/>
            <a:ext cx="2364828" cy="2176909"/>
          </a:xfrm>
          <a:prstGeom prst="plus">
            <a:avLst>
              <a:gd name="adj" fmla="val 3658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04400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1163" y="-228600"/>
            <a:ext cx="13011150" cy="7315200"/>
          </a:xfrm>
          <a:prstGeom prst="rect">
            <a:avLst/>
          </a:prstGeom>
        </p:spPr>
      </p:pic>
    </p:spTree>
    <p:extLst>
      <p:ext uri="{BB962C8B-B14F-4D97-AF65-F5344CB8AC3E}">
        <p14:creationId xmlns:p14="http://schemas.microsoft.com/office/powerpoint/2010/main" val="390991100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0" y="15042"/>
            <a:ext cx="12188825" cy="1038844"/>
          </a:xfrm>
        </p:spPr>
        <p:txBody>
          <a:bodyPr>
            <a:noAutofit/>
          </a:bodyPr>
          <a:lstStyle/>
          <a:p>
            <a:pPr lvl="0" algn="ctr" defTabSz="914400">
              <a:spcBef>
                <a:spcPts val="0"/>
              </a:spcBef>
            </a:pPr>
            <a:r>
              <a:rPr lang="en-US" sz="4000" dirty="0" err="1">
                <a:ea typeface="Verdana" pitchFamily="34" charset="0"/>
                <a:cs typeface="Verdana" pitchFamily="34" charset="0"/>
              </a:rPr>
              <a:t>AzureMODIS</a:t>
            </a:r>
            <a:r>
              <a:rPr lang="en-US" sz="4000" dirty="0">
                <a:ea typeface="Verdana" pitchFamily="34" charset="0"/>
                <a:cs typeface="Verdana" pitchFamily="34" charset="0"/>
              </a:rPr>
              <a:t> – </a:t>
            </a:r>
            <a:r>
              <a:rPr lang="en-US" sz="4000" i="1" dirty="0">
                <a:ea typeface="Verdana" pitchFamily="34" charset="0"/>
                <a:cs typeface="Verdana" pitchFamily="34" charset="0"/>
              </a:rPr>
              <a:t>Computing Evapotranspiration (</a:t>
            </a:r>
            <a:r>
              <a:rPr lang="en-US" sz="4000" i="1" dirty="0" smtClean="0">
                <a:ea typeface="Verdana" pitchFamily="34" charset="0"/>
                <a:cs typeface="Verdana" pitchFamily="34" charset="0"/>
              </a:rPr>
              <a:t>ETP)</a:t>
            </a:r>
            <a:r>
              <a:rPr lang="en-US" sz="3200" i="1" dirty="0">
                <a:ea typeface="Verdana" pitchFamily="34" charset="0"/>
                <a:cs typeface="Verdana" pitchFamily="34" charset="0"/>
              </a:rPr>
              <a:t/>
            </a:r>
            <a:br>
              <a:rPr lang="en-US" sz="3200" i="1" dirty="0">
                <a:ea typeface="Verdana" pitchFamily="34" charset="0"/>
                <a:cs typeface="Verdana" pitchFamily="34" charset="0"/>
              </a:rPr>
            </a:br>
            <a:r>
              <a:rPr lang="en-US" sz="1400" i="1" dirty="0">
                <a:solidFill>
                  <a:prstClr val="black"/>
                </a:solidFill>
                <a:ea typeface="+mn-ea"/>
                <a:cs typeface="+mn-cs"/>
              </a:rPr>
              <a:t>Catharine van Ingen (</a:t>
            </a:r>
            <a:r>
              <a:rPr lang="en-US" sz="1400" i="1" dirty="0" smtClean="0">
                <a:solidFill>
                  <a:prstClr val="black"/>
                </a:solidFill>
                <a:ea typeface="+mn-ea"/>
                <a:cs typeface="+mn-cs"/>
              </a:rPr>
              <a:t>MSR), </a:t>
            </a:r>
            <a:r>
              <a:rPr lang="en-US" sz="1400" i="1" dirty="0" err="1">
                <a:solidFill>
                  <a:prstClr val="black"/>
                </a:solidFill>
                <a:ea typeface="+mn-ea"/>
                <a:cs typeface="+mn-cs"/>
              </a:rPr>
              <a:t>Jie</a:t>
            </a:r>
            <a:r>
              <a:rPr lang="en-US" sz="1400" i="1" dirty="0">
                <a:solidFill>
                  <a:prstClr val="black"/>
                </a:solidFill>
                <a:ea typeface="+mn-ea"/>
                <a:cs typeface="+mn-cs"/>
              </a:rPr>
              <a:t> Li, Marty Humphrey (UVA), </a:t>
            </a:r>
            <a:r>
              <a:rPr lang="en-US" sz="1400" i="1" dirty="0" err="1">
                <a:solidFill>
                  <a:prstClr val="black"/>
                </a:solidFill>
                <a:ea typeface="+mn-ea"/>
                <a:cs typeface="+mn-cs"/>
              </a:rPr>
              <a:t>Youngryel</a:t>
            </a:r>
            <a:r>
              <a:rPr lang="en-US" sz="1400" i="1" dirty="0">
                <a:solidFill>
                  <a:prstClr val="black"/>
                </a:solidFill>
                <a:ea typeface="+mn-ea"/>
                <a:cs typeface="+mn-cs"/>
              </a:rPr>
              <a:t> </a:t>
            </a:r>
            <a:r>
              <a:rPr lang="en-US" sz="1400" i="1" dirty="0" err="1">
                <a:solidFill>
                  <a:prstClr val="black"/>
                </a:solidFill>
                <a:ea typeface="+mn-ea"/>
                <a:cs typeface="+mn-cs"/>
              </a:rPr>
              <a:t>Ryu</a:t>
            </a:r>
            <a:r>
              <a:rPr lang="en-US" sz="1400" i="1" dirty="0">
                <a:solidFill>
                  <a:prstClr val="black"/>
                </a:solidFill>
                <a:ea typeface="+mn-ea"/>
                <a:cs typeface="+mn-cs"/>
              </a:rPr>
              <a:t> (UCB),  Deb Agarwal (BWC/LBL), Keith Jackson (BL), Jay </a:t>
            </a:r>
            <a:r>
              <a:rPr lang="en-US" sz="1400" i="1" dirty="0" err="1">
                <a:solidFill>
                  <a:prstClr val="black"/>
                </a:solidFill>
                <a:ea typeface="+mn-ea"/>
                <a:cs typeface="+mn-cs"/>
              </a:rPr>
              <a:t>Borenstein</a:t>
            </a:r>
            <a:r>
              <a:rPr lang="en-US" sz="1400" i="1" dirty="0">
                <a:solidFill>
                  <a:prstClr val="black"/>
                </a:solidFill>
                <a:ea typeface="+mn-ea"/>
                <a:cs typeface="+mn-cs"/>
              </a:rPr>
              <a:t> (Stanford) , Team SICT: </a:t>
            </a:r>
            <a:r>
              <a:rPr lang="en-US" sz="1400" i="1" dirty="0" err="1">
                <a:solidFill>
                  <a:prstClr val="black"/>
                </a:solidFill>
                <a:ea typeface="+mn-ea"/>
                <a:cs typeface="+mn-cs"/>
              </a:rPr>
              <a:t>Vlad</a:t>
            </a:r>
            <a:r>
              <a:rPr lang="en-US" sz="1400" i="1" dirty="0">
                <a:solidFill>
                  <a:prstClr val="black"/>
                </a:solidFill>
                <a:ea typeface="+mn-ea"/>
                <a:cs typeface="+mn-cs"/>
              </a:rPr>
              <a:t> Andrei, Klaus </a:t>
            </a:r>
            <a:r>
              <a:rPr lang="en-US" sz="1400" i="1" dirty="0" err="1">
                <a:solidFill>
                  <a:prstClr val="black"/>
                </a:solidFill>
                <a:ea typeface="+mn-ea"/>
                <a:cs typeface="+mn-cs"/>
              </a:rPr>
              <a:t>Ganser</a:t>
            </a:r>
            <a:r>
              <a:rPr lang="en-US" sz="1400" i="1" dirty="0">
                <a:solidFill>
                  <a:prstClr val="black"/>
                </a:solidFill>
                <a:ea typeface="+mn-ea"/>
                <a:cs typeface="+mn-cs"/>
              </a:rPr>
              <a:t>,  Samir Selman, </a:t>
            </a:r>
            <a:r>
              <a:rPr lang="en-US" sz="1400" i="1" dirty="0" err="1">
                <a:solidFill>
                  <a:prstClr val="black"/>
                </a:solidFill>
                <a:ea typeface="+mn-ea"/>
                <a:cs typeface="+mn-cs"/>
              </a:rPr>
              <a:t>Nandita</a:t>
            </a:r>
            <a:r>
              <a:rPr lang="en-US" sz="1400" i="1" dirty="0">
                <a:solidFill>
                  <a:prstClr val="black"/>
                </a:solidFill>
                <a:ea typeface="+mn-ea"/>
                <a:cs typeface="+mn-cs"/>
              </a:rPr>
              <a:t> Prabhu (Stanford), Team Nimbus: David Li, </a:t>
            </a:r>
            <a:r>
              <a:rPr lang="en-US" sz="1400" i="1" dirty="0" err="1">
                <a:solidFill>
                  <a:prstClr val="black"/>
                </a:solidFill>
                <a:ea typeface="+mn-ea"/>
                <a:cs typeface="+mn-cs"/>
              </a:rPr>
              <a:t>Sudarshan</a:t>
            </a:r>
            <a:r>
              <a:rPr lang="en-US" sz="1400" i="1" dirty="0">
                <a:solidFill>
                  <a:prstClr val="black"/>
                </a:solidFill>
                <a:ea typeface="+mn-ea"/>
                <a:cs typeface="+mn-cs"/>
              </a:rPr>
              <a:t> </a:t>
            </a:r>
            <a:r>
              <a:rPr lang="en-US" sz="1400" i="1" dirty="0" err="1">
                <a:solidFill>
                  <a:prstClr val="black"/>
                </a:solidFill>
                <a:ea typeface="+mn-ea"/>
                <a:cs typeface="+mn-cs"/>
              </a:rPr>
              <a:t>Rangarajan</a:t>
            </a:r>
            <a:r>
              <a:rPr lang="en-US" sz="1400" i="1" dirty="0">
                <a:solidFill>
                  <a:prstClr val="black"/>
                </a:solidFill>
                <a:ea typeface="+mn-ea"/>
                <a:cs typeface="+mn-cs"/>
              </a:rPr>
              <a:t>, </a:t>
            </a:r>
            <a:r>
              <a:rPr lang="en-US" sz="1400" i="1" dirty="0" err="1">
                <a:solidFill>
                  <a:prstClr val="black"/>
                </a:solidFill>
                <a:ea typeface="+mn-ea"/>
                <a:cs typeface="+mn-cs"/>
              </a:rPr>
              <a:t>Shantanu</a:t>
            </a:r>
            <a:r>
              <a:rPr lang="en-US" sz="1400" i="1" dirty="0">
                <a:solidFill>
                  <a:prstClr val="black"/>
                </a:solidFill>
                <a:ea typeface="+mn-ea"/>
                <a:cs typeface="+mn-cs"/>
              </a:rPr>
              <a:t> </a:t>
            </a:r>
            <a:r>
              <a:rPr lang="en-US" sz="1400" i="1" dirty="0" err="1">
                <a:solidFill>
                  <a:prstClr val="black"/>
                </a:solidFill>
                <a:ea typeface="+mn-ea"/>
                <a:cs typeface="+mn-cs"/>
              </a:rPr>
              <a:t>Kurhekar</a:t>
            </a:r>
            <a:r>
              <a:rPr lang="en-US" sz="1400" i="1" dirty="0">
                <a:solidFill>
                  <a:prstClr val="black"/>
                </a:solidFill>
                <a:ea typeface="+mn-ea"/>
                <a:cs typeface="+mn-cs"/>
              </a:rPr>
              <a:t>, </a:t>
            </a:r>
            <a:r>
              <a:rPr lang="en-US" sz="1400" i="1" dirty="0" err="1">
                <a:solidFill>
                  <a:prstClr val="black"/>
                </a:solidFill>
                <a:ea typeface="+mn-ea"/>
                <a:cs typeface="+mn-cs"/>
              </a:rPr>
              <a:t>Riddhi</a:t>
            </a:r>
            <a:r>
              <a:rPr lang="en-US" sz="1400" i="1" dirty="0">
                <a:solidFill>
                  <a:prstClr val="black"/>
                </a:solidFill>
                <a:ea typeface="+mn-ea"/>
                <a:cs typeface="+mn-cs"/>
              </a:rPr>
              <a:t> Mittal (Stanford)</a:t>
            </a:r>
          </a:p>
        </p:txBody>
      </p:sp>
      <p:pic>
        <p:nvPicPr>
          <p:cNvPr id="8" name="Picture 7" descr="modis2.tiff"/>
          <p:cNvPicPr>
            <a:picLocks noChangeAspect="1"/>
          </p:cNvPicPr>
          <p:nvPr/>
        </p:nvPicPr>
        <p:blipFill>
          <a:blip r:embed="rId3" cstate="print"/>
          <a:stretch>
            <a:fillRect/>
          </a:stretch>
        </p:blipFill>
        <p:spPr>
          <a:xfrm>
            <a:off x="5789692" y="3475494"/>
            <a:ext cx="6140041" cy="2743200"/>
          </a:xfrm>
          <a:prstGeom prst="rect">
            <a:avLst/>
          </a:prstGeom>
        </p:spPr>
      </p:pic>
      <p:grpSp>
        <p:nvGrpSpPr>
          <p:cNvPr id="12" name="Group 11"/>
          <p:cNvGrpSpPr/>
          <p:nvPr/>
        </p:nvGrpSpPr>
        <p:grpSpPr>
          <a:xfrm>
            <a:off x="5586545" y="1368963"/>
            <a:ext cx="6195986" cy="2215991"/>
            <a:chOff x="4191000" y="744200"/>
            <a:chExt cx="4648200" cy="1661993"/>
          </a:xfrm>
        </p:grpSpPr>
        <p:pic>
          <p:nvPicPr>
            <p:cNvPr id="7" name="Picture 6" descr="modis.tiff"/>
            <p:cNvPicPr>
              <a:picLocks noChangeAspect="1"/>
            </p:cNvPicPr>
            <p:nvPr/>
          </p:nvPicPr>
          <p:blipFill>
            <a:blip r:embed="rId4" cstate="print"/>
            <a:srcRect l="1743" r="1743"/>
            <a:stretch>
              <a:fillRect/>
            </a:stretch>
          </p:blipFill>
          <p:spPr>
            <a:xfrm>
              <a:off x="6400800" y="781050"/>
              <a:ext cx="2438400" cy="1524000"/>
            </a:xfrm>
            <a:prstGeom prst="rect">
              <a:avLst/>
            </a:prstGeom>
            <a:ln>
              <a:noFill/>
            </a:ln>
            <a:effectLst>
              <a:outerShdw blurRad="50800" dist="38100" dir="2700000" algn="tl" rotWithShape="0">
                <a:srgbClr val="000000">
                  <a:alpha val="43000"/>
                </a:srgbClr>
              </a:outerShdw>
            </a:effectLst>
          </p:spPr>
        </p:pic>
        <p:sp>
          <p:nvSpPr>
            <p:cNvPr id="10" name="Rectangle 9"/>
            <p:cNvSpPr/>
            <p:nvPr/>
          </p:nvSpPr>
          <p:spPr>
            <a:xfrm>
              <a:off x="4191000" y="744200"/>
              <a:ext cx="4572000" cy="1661993"/>
            </a:xfrm>
            <a:prstGeom prst="rect">
              <a:avLst/>
            </a:prstGeom>
            <a:ln>
              <a:noFill/>
            </a:ln>
          </p:spPr>
          <p:txBody>
            <a:bodyPr>
              <a:spAutoFit/>
            </a:bodyPr>
            <a:lstStyle/>
            <a:p>
              <a:pPr marL="0" lvl="1"/>
              <a:r>
                <a:rPr lang="en-US" dirty="0" smtClean="0">
                  <a:solidFill>
                    <a:srgbClr val="0000CC"/>
                  </a:solidFill>
                  <a:latin typeface="Candara" pitchFamily="34" charset="0"/>
                </a:rPr>
                <a:t>Two MODIS satellites </a:t>
              </a:r>
            </a:p>
            <a:p>
              <a:pPr marL="222212" lvl="2" indent="-222212">
                <a:buFont typeface="Arial" pitchFamily="34" charset="0"/>
                <a:buChar char="•"/>
              </a:pPr>
              <a:r>
                <a:rPr lang="en-US" sz="1900" dirty="0">
                  <a:solidFill>
                    <a:srgbClr val="0000CC"/>
                  </a:solidFill>
                  <a:latin typeface="Candara" pitchFamily="34" charset="0"/>
                </a:rPr>
                <a:t>Terra, launched 12/1999 </a:t>
              </a:r>
            </a:p>
            <a:p>
              <a:pPr marL="222212" lvl="2" indent="-222212">
                <a:buFont typeface="Arial" pitchFamily="34" charset="0"/>
                <a:buChar char="•"/>
              </a:pPr>
              <a:r>
                <a:rPr lang="en-US" sz="1900" dirty="0">
                  <a:solidFill>
                    <a:srgbClr val="0000CC"/>
                  </a:solidFill>
                  <a:latin typeface="Candara" pitchFamily="34" charset="0"/>
                </a:rPr>
                <a:t>Aqua, launched 05/2002 </a:t>
              </a:r>
            </a:p>
            <a:p>
              <a:pPr marL="222212" lvl="2" indent="-222212">
                <a:buFont typeface="Arial" pitchFamily="34" charset="0"/>
                <a:buChar char="•"/>
              </a:pPr>
              <a:r>
                <a:rPr lang="en-US" sz="1900" dirty="0">
                  <a:solidFill>
                    <a:srgbClr val="0000CC"/>
                  </a:solidFill>
                  <a:latin typeface="Candara" pitchFamily="34" charset="0"/>
                </a:rPr>
                <a:t>Near polar orbits </a:t>
              </a:r>
            </a:p>
            <a:p>
              <a:pPr marL="222212" lvl="2" indent="-222212">
                <a:buFont typeface="Arial" pitchFamily="34" charset="0"/>
                <a:buChar char="•"/>
              </a:pPr>
              <a:r>
                <a:rPr lang="en-US" sz="1900" dirty="0">
                  <a:solidFill>
                    <a:srgbClr val="0000CC"/>
                  </a:solidFill>
                  <a:latin typeface="Candara" pitchFamily="34" charset="0"/>
                </a:rPr>
                <a:t>Global coverage two days</a:t>
              </a:r>
            </a:p>
            <a:p>
              <a:pPr marL="222212" lvl="2" indent="-222212">
                <a:buFont typeface="Arial" pitchFamily="34" charset="0"/>
                <a:buChar char="•"/>
              </a:pPr>
              <a:r>
                <a:rPr lang="en-US" sz="1900" dirty="0">
                  <a:solidFill>
                    <a:srgbClr val="0000CC"/>
                  </a:solidFill>
                  <a:latin typeface="Candara" pitchFamily="34" charset="0"/>
                </a:rPr>
                <a:t>Sensitive in 36 spectral </a:t>
              </a:r>
            </a:p>
            <a:p>
              <a:pPr marL="222212" lvl="2" indent="-222212"/>
              <a:r>
                <a:rPr lang="en-US" sz="1900" dirty="0">
                  <a:solidFill>
                    <a:srgbClr val="0000CC"/>
                  </a:solidFill>
                  <a:latin typeface="Candara" pitchFamily="34" charset="0"/>
                </a:rPr>
                <a:t>	bands</a:t>
              </a:r>
            </a:p>
          </p:txBody>
        </p:sp>
      </p:grpSp>
      <p:sp>
        <p:nvSpPr>
          <p:cNvPr id="13" name="Rectangle 12"/>
          <p:cNvSpPr/>
          <p:nvPr/>
        </p:nvSpPr>
        <p:spPr>
          <a:xfrm>
            <a:off x="5484971" y="1331992"/>
            <a:ext cx="6500707" cy="2235200"/>
          </a:xfrm>
          <a:prstGeom prst="rect">
            <a:avLst/>
          </a:prstGeom>
          <a:noFill/>
          <a:ln>
            <a:solidFill>
              <a:schemeClr val="bg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1" name="Picture 4" descr="http://www.atmos.uiuc.edu/earths_atmosphere/images/water_cycle/hydrologic_cycle2.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6" y="1265694"/>
            <a:ext cx="5137471" cy="47244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61081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379414" y="-374467"/>
            <a:ext cx="13012966" cy="7316221"/>
          </a:xfrm>
          <a:prstGeom prst="rect">
            <a:avLst/>
          </a:prstGeom>
        </p:spPr>
      </p:pic>
    </p:spTree>
    <p:extLst>
      <p:ext uri="{BB962C8B-B14F-4D97-AF65-F5344CB8AC3E}">
        <p14:creationId xmlns:p14="http://schemas.microsoft.com/office/powerpoint/2010/main" val="157869659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415498"/>
          </a:xfrm>
        </p:spPr>
        <p:txBody>
          <a:bodyPr/>
          <a:lstStyle/>
          <a:p>
            <a:r>
              <a:rPr lang="en-US" sz="3000" b="1" dirty="0" smtClean="0"/>
              <a:t>Enabling Windows HPC through Linux Development environment?</a:t>
            </a:r>
            <a:endParaRPr lang="en-US" sz="3000" dirty="0"/>
          </a:p>
        </p:txBody>
      </p:sp>
      <p:sp>
        <p:nvSpPr>
          <p:cNvPr id="3" name="Text Placeholder 2"/>
          <p:cNvSpPr>
            <a:spLocks noGrp="1"/>
          </p:cNvSpPr>
          <p:nvPr>
            <p:ph type="body" sz="quarter" idx="10"/>
          </p:nvPr>
        </p:nvSpPr>
        <p:spPr>
          <a:xfrm>
            <a:off x="413604" y="896815"/>
            <a:ext cx="11149013" cy="5655394"/>
          </a:xfrm>
        </p:spPr>
        <p:txBody>
          <a:bodyPr/>
          <a:lstStyle/>
          <a:p>
            <a:r>
              <a:rPr lang="en-US" sz="2000" b="1" dirty="0"/>
              <a:t>Using Windows Azure</a:t>
            </a:r>
          </a:p>
          <a:p>
            <a:pPr marL="346075" indent="-342900">
              <a:buFont typeface="Arial" panose="020B0604020202020204" pitchFamily="34" charset="0"/>
              <a:buChar char="•"/>
            </a:pPr>
            <a:r>
              <a:rPr lang="en-US" sz="2000" dirty="0">
                <a:hlinkClick r:id="rId2"/>
              </a:rPr>
              <a:t>Use </a:t>
            </a:r>
            <a:r>
              <a:rPr lang="en-US" sz="2000" dirty="0" err="1">
                <a:hlinkClick r:id="rId2"/>
              </a:rPr>
              <a:t>Powershell</a:t>
            </a:r>
            <a:r>
              <a:rPr lang="en-US" sz="2000" dirty="0">
                <a:hlinkClick r:id="rId2"/>
              </a:rPr>
              <a:t> to deploy the Windows Azure HPC Scheduler</a:t>
            </a:r>
            <a:r>
              <a:rPr lang="en-US" sz="2000" dirty="0"/>
              <a:t> </a:t>
            </a:r>
          </a:p>
          <a:p>
            <a:pPr marL="346075" indent="-342900">
              <a:buFont typeface="Arial" panose="020B0604020202020204" pitchFamily="34" charset="0"/>
              <a:buChar char="•"/>
            </a:pPr>
            <a:r>
              <a:rPr lang="en-US" sz="2000" dirty="0">
                <a:hlinkClick r:id="rId3"/>
              </a:rPr>
              <a:t>Open a Remote Desktop Connection to a Cluster Head Node</a:t>
            </a:r>
            <a:r>
              <a:rPr lang="en-US" sz="2000" dirty="0"/>
              <a:t> </a:t>
            </a:r>
          </a:p>
          <a:p>
            <a:pPr marL="346075" indent="-342900">
              <a:buFont typeface="Arial" panose="020B0604020202020204" pitchFamily="34" charset="0"/>
              <a:buChar char="•"/>
            </a:pPr>
            <a:r>
              <a:rPr lang="en-US" sz="2000" dirty="0">
                <a:hlinkClick r:id="rId4"/>
              </a:rPr>
              <a:t>Copy Files to a Windows Azure Service Instance via Remote Desktop Connection</a:t>
            </a:r>
            <a:r>
              <a:rPr lang="en-US" sz="2000" dirty="0"/>
              <a:t> </a:t>
            </a:r>
          </a:p>
          <a:p>
            <a:pPr marL="346075" indent="-342900">
              <a:buFont typeface="Arial" panose="020B0604020202020204" pitchFamily="34" charset="0"/>
              <a:buChar char="•"/>
            </a:pPr>
            <a:r>
              <a:rPr lang="en-US" sz="2000" dirty="0">
                <a:hlinkClick r:id="rId5"/>
              </a:rPr>
              <a:t>Configure Windows Azure Firewall to Allow MPI Communication</a:t>
            </a:r>
            <a:r>
              <a:rPr lang="en-US" sz="2000" dirty="0"/>
              <a:t> </a:t>
            </a:r>
          </a:p>
          <a:p>
            <a:pPr marL="346075" indent="-342900">
              <a:buFont typeface="Arial" panose="020B0604020202020204" pitchFamily="34" charset="0"/>
              <a:buChar char="•"/>
            </a:pPr>
            <a:r>
              <a:rPr lang="en-US" sz="2000" dirty="0">
                <a:hlinkClick r:id="rId6"/>
              </a:rPr>
              <a:t>Working with VHD files in Linux and Windows Azure</a:t>
            </a:r>
            <a:r>
              <a:rPr lang="en-US" sz="2000" dirty="0"/>
              <a:t> </a:t>
            </a:r>
          </a:p>
          <a:p>
            <a:r>
              <a:rPr lang="en-US" sz="2000" b="1" dirty="0"/>
              <a:t>Application Tutorials</a:t>
            </a:r>
          </a:p>
          <a:p>
            <a:pPr marL="346075" indent="-342900">
              <a:buFont typeface="Arial" panose="020B0604020202020204" pitchFamily="34" charset="0"/>
              <a:buChar char="•"/>
            </a:pPr>
            <a:r>
              <a:rPr lang="en-US" sz="2000" dirty="0">
                <a:hlinkClick r:id="rId7"/>
              </a:rPr>
              <a:t>The Parallel Ocean Program (POP)</a:t>
            </a:r>
            <a:r>
              <a:rPr lang="en-US" sz="2000" dirty="0"/>
              <a:t> </a:t>
            </a:r>
          </a:p>
          <a:p>
            <a:pPr marL="346075" indent="-342900">
              <a:buFont typeface="Arial" panose="020B0604020202020204" pitchFamily="34" charset="0"/>
              <a:buChar char="•"/>
            </a:pPr>
            <a:r>
              <a:rPr lang="en-US" sz="2000" dirty="0">
                <a:hlinkClick r:id="rId8"/>
              </a:rPr>
              <a:t>Weather Research and Forecasting (WRF)</a:t>
            </a:r>
            <a:r>
              <a:rPr lang="en-US" sz="2000" dirty="0"/>
              <a:t> </a:t>
            </a:r>
          </a:p>
          <a:p>
            <a:pPr marL="346075" indent="-342900">
              <a:buFont typeface="Arial" panose="020B0604020202020204" pitchFamily="34" charset="0"/>
              <a:buChar char="•"/>
            </a:pPr>
            <a:r>
              <a:rPr lang="en-US" sz="2000" dirty="0" err="1">
                <a:hlinkClick r:id="rId9"/>
              </a:rPr>
              <a:t>NetCDF</a:t>
            </a:r>
            <a:r>
              <a:rPr lang="en-US" sz="2000" dirty="0"/>
              <a:t> </a:t>
            </a:r>
          </a:p>
          <a:p>
            <a:r>
              <a:rPr lang="en-US" sz="2000" b="1" dirty="0"/>
              <a:t>Case Studies</a:t>
            </a:r>
          </a:p>
          <a:p>
            <a:pPr marL="346075" indent="-342900">
              <a:buFont typeface="Arial" panose="020B0604020202020204" pitchFamily="34" charset="0"/>
              <a:buChar char="•"/>
            </a:pPr>
            <a:r>
              <a:rPr lang="en-US" sz="2000" dirty="0" err="1">
                <a:hlinkClick r:id="rId10"/>
              </a:rPr>
              <a:t>OpenFOAM</a:t>
            </a:r>
            <a:r>
              <a:rPr lang="en-US" sz="2000" dirty="0">
                <a:hlinkClick r:id="rId10"/>
              </a:rPr>
              <a:t>: Parallel Computational Fluid Dynamics</a:t>
            </a:r>
            <a:r>
              <a:rPr lang="en-US" sz="2000" dirty="0"/>
              <a:t> </a:t>
            </a:r>
          </a:p>
          <a:p>
            <a:pPr marL="346075" indent="-342900">
              <a:buFont typeface="Arial" panose="020B0604020202020204" pitchFamily="34" charset="0"/>
              <a:buChar char="•"/>
            </a:pPr>
            <a:r>
              <a:rPr lang="en-US" sz="2000" dirty="0">
                <a:hlinkClick r:id="rId11"/>
              </a:rPr>
              <a:t>Tachyon </a:t>
            </a:r>
            <a:r>
              <a:rPr lang="en-US" sz="2000" dirty="0" err="1">
                <a:hlinkClick r:id="rId11"/>
              </a:rPr>
              <a:t>Raytracer</a:t>
            </a:r>
            <a:r>
              <a:rPr lang="en-US" sz="2000" dirty="0"/>
              <a:t> </a:t>
            </a:r>
          </a:p>
          <a:p>
            <a:endParaRPr lang="en-US" dirty="0"/>
          </a:p>
        </p:txBody>
      </p:sp>
    </p:spTree>
    <p:extLst>
      <p:ext uri="{BB962C8B-B14F-4D97-AF65-F5344CB8AC3E}">
        <p14:creationId xmlns:p14="http://schemas.microsoft.com/office/powerpoint/2010/main" val="385498693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endParaRPr lang="en-US" sz="3200" dirty="0"/>
          </a:p>
        </p:txBody>
      </p:sp>
      <p:sp>
        <p:nvSpPr>
          <p:cNvPr id="3" name="Content Placeholder 2"/>
          <p:cNvSpPr>
            <a:spLocks noGrp="1"/>
          </p:cNvSpPr>
          <p:nvPr>
            <p:ph type="body" sz="quarter" idx="10"/>
          </p:nvPr>
        </p:nvSpPr>
        <p:spPr>
          <a:xfrm>
            <a:off x="519112" y="1447799"/>
            <a:ext cx="11149013" cy="5466112"/>
          </a:xfrm>
        </p:spPr>
        <p:txBody>
          <a:bodyPr/>
          <a:lstStyle/>
          <a:p>
            <a:pPr marL="457200" lvl="0" indent="-457200">
              <a:buFont typeface="Arial" panose="020B0604020202020204" pitchFamily="34" charset="0"/>
              <a:buChar char="•"/>
            </a:pPr>
            <a:r>
              <a:rPr lang="en-US" dirty="0">
                <a:solidFill>
                  <a:schemeClr val="tx1">
                    <a:alpha val="99000"/>
                  </a:schemeClr>
                </a:solidFill>
                <a:hlinkClick r:id="rId3"/>
              </a:rPr>
              <a:t>http://</a:t>
            </a:r>
            <a:r>
              <a:rPr lang="en-US" dirty="0" smtClean="0">
                <a:solidFill>
                  <a:schemeClr val="tx1">
                    <a:alpha val="99000"/>
                  </a:schemeClr>
                </a:solidFill>
                <a:hlinkClick r:id="rId3"/>
              </a:rPr>
              <a:t>www.windowsazure.com/</a:t>
            </a:r>
            <a:endParaRPr lang="en-US" dirty="0">
              <a:solidFill>
                <a:schemeClr val="tx1">
                  <a:alpha val="99000"/>
                </a:schemeClr>
              </a:solidFill>
            </a:endParaRPr>
          </a:p>
          <a:p>
            <a:pPr marL="457200" indent="-457200">
              <a:buFont typeface="Arial" panose="020B0604020202020204" pitchFamily="34" charset="0"/>
              <a:buChar char="•"/>
            </a:pPr>
            <a:r>
              <a:rPr lang="en-US" dirty="0">
                <a:solidFill>
                  <a:schemeClr val="tx1">
                    <a:alpha val="99000"/>
                  </a:schemeClr>
                </a:solidFill>
                <a:hlinkClick r:id="rId4"/>
              </a:rPr>
              <a:t>http://hadoop.apache.org</a:t>
            </a:r>
            <a:r>
              <a:rPr lang="en-US" dirty="0" smtClean="0">
                <a:solidFill>
                  <a:schemeClr val="tx1">
                    <a:alpha val="99000"/>
                  </a:schemeClr>
                </a:solidFill>
                <a:hlinkClick r:id="rId4"/>
              </a:rPr>
              <a:t>/</a:t>
            </a:r>
            <a:endParaRPr lang="en-US" u="sng" dirty="0">
              <a:ln>
                <a:solidFill>
                  <a:srgbClr val="FFFFFF">
                    <a:alpha val="0"/>
                  </a:srgbClr>
                </a:solidFill>
              </a:ln>
              <a:solidFill>
                <a:schemeClr val="bg1">
                  <a:alpha val="99000"/>
                </a:schemeClr>
              </a:solidFill>
              <a:latin typeface="Segoe UI Light" pitchFamily="34" charset="0"/>
            </a:endParaRPr>
          </a:p>
          <a:p>
            <a:pPr marL="457200" indent="-457200">
              <a:spcBef>
                <a:spcPct val="20000"/>
              </a:spcBef>
              <a:buSzPct val="105000"/>
              <a:buFont typeface="Arial" panose="020B0604020202020204" pitchFamily="34" charset="0"/>
              <a:buChar char="•"/>
            </a:pPr>
            <a:r>
              <a:rPr lang="en-US" dirty="0" err="1" smtClean="0">
                <a:solidFill>
                  <a:schemeClr val="tx1">
                    <a:alpha val="99000"/>
                  </a:schemeClr>
                </a:solidFill>
              </a:rPr>
              <a:t>Nuget</a:t>
            </a:r>
            <a:r>
              <a:rPr lang="en-US" dirty="0">
                <a:solidFill>
                  <a:schemeClr val="tx1">
                    <a:alpha val="99000"/>
                  </a:schemeClr>
                </a:solidFill>
              </a:rPr>
              <a:t>: </a:t>
            </a:r>
            <a:r>
              <a:rPr lang="en-US" dirty="0">
                <a:solidFill>
                  <a:schemeClr val="tx1">
                    <a:alpha val="99000"/>
                  </a:schemeClr>
                </a:solidFill>
                <a:hlinkClick r:id="rId5"/>
              </a:rPr>
              <a:t>http://</a:t>
            </a:r>
            <a:r>
              <a:rPr lang="en-US" dirty="0" smtClean="0">
                <a:solidFill>
                  <a:schemeClr val="tx1">
                    <a:alpha val="99000"/>
                  </a:schemeClr>
                </a:solidFill>
                <a:hlinkClick r:id="rId5"/>
              </a:rPr>
              <a:t>nuget.org/packages?q=hadoop</a:t>
            </a:r>
            <a:endParaRPr lang="en-US" dirty="0" smtClean="0">
              <a:solidFill>
                <a:schemeClr val="tx1">
                  <a:alpha val="99000"/>
                </a:schemeClr>
              </a:solidFill>
            </a:endParaRPr>
          </a:p>
          <a:p>
            <a:pPr marL="457200" indent="-457200">
              <a:spcBef>
                <a:spcPct val="20000"/>
              </a:spcBef>
              <a:buSzPct val="105000"/>
              <a:buFont typeface="Arial" panose="020B0604020202020204" pitchFamily="34" charset="0"/>
              <a:buChar char="•"/>
            </a:pPr>
            <a:r>
              <a:rPr lang="en-US" dirty="0" smtClean="0">
                <a:solidFill>
                  <a:schemeClr val="tx1">
                    <a:alpha val="99000"/>
                  </a:schemeClr>
                </a:solidFill>
              </a:rPr>
              <a:t>Hadoop SDK: </a:t>
            </a:r>
            <a:r>
              <a:rPr lang="en-US" dirty="0" smtClean="0">
                <a:solidFill>
                  <a:schemeClr val="tx1">
                    <a:alpha val="99000"/>
                  </a:schemeClr>
                </a:solidFill>
                <a:hlinkClick r:id="rId6"/>
              </a:rPr>
              <a:t>http</a:t>
            </a:r>
            <a:r>
              <a:rPr lang="en-US" dirty="0">
                <a:solidFill>
                  <a:schemeClr val="tx1">
                    <a:alpha val="99000"/>
                  </a:schemeClr>
                </a:solidFill>
                <a:hlinkClick r:id="rId6"/>
              </a:rPr>
              <a:t>://</a:t>
            </a:r>
            <a:r>
              <a:rPr lang="en-US" dirty="0" smtClean="0">
                <a:solidFill>
                  <a:schemeClr val="tx1">
                    <a:alpha val="99000"/>
                  </a:schemeClr>
                </a:solidFill>
                <a:hlinkClick r:id="rId6"/>
              </a:rPr>
              <a:t>hadoopsdk.codeplex.com</a:t>
            </a:r>
            <a:endParaRPr lang="en-US" dirty="0" smtClean="0">
              <a:solidFill>
                <a:schemeClr val="tx1">
                  <a:alpha val="99000"/>
                </a:schemeClr>
              </a:solidFill>
            </a:endParaRPr>
          </a:p>
          <a:p>
            <a:pPr marL="457200" indent="-457200">
              <a:spcBef>
                <a:spcPct val="20000"/>
              </a:spcBef>
              <a:buSzPct val="105000"/>
              <a:buFont typeface="Arial" panose="020B0604020202020204" pitchFamily="34" charset="0"/>
              <a:buChar char="•"/>
            </a:pPr>
            <a:r>
              <a:rPr lang="en-US" dirty="0">
                <a:solidFill>
                  <a:schemeClr val="tx1">
                    <a:alpha val="99000"/>
                  </a:schemeClr>
                </a:solidFill>
                <a:hlinkClick r:id="rId7"/>
              </a:rPr>
              <a:t>http://</a:t>
            </a:r>
            <a:r>
              <a:rPr lang="en-US" dirty="0" smtClean="0">
                <a:solidFill>
                  <a:schemeClr val="tx1">
                    <a:alpha val="99000"/>
                  </a:schemeClr>
                </a:solidFill>
                <a:hlinkClick r:id="rId7"/>
              </a:rPr>
              <a:t>www.paratools.com/Azure</a:t>
            </a:r>
            <a:endParaRPr lang="en-US" dirty="0" smtClean="0">
              <a:solidFill>
                <a:schemeClr val="tx1">
                  <a:alpha val="99000"/>
                </a:schemeClr>
              </a:solidFill>
            </a:endParaRPr>
          </a:p>
          <a:p>
            <a:pPr marL="457200" indent="-457200">
              <a:spcBef>
                <a:spcPct val="20000"/>
              </a:spcBef>
              <a:buSzPct val="105000"/>
              <a:buFont typeface="Arial" panose="020B0604020202020204" pitchFamily="34" charset="0"/>
              <a:buChar char="•"/>
            </a:pPr>
            <a:endParaRPr lang="en-US" dirty="0">
              <a:solidFill>
                <a:schemeClr val="tx1">
                  <a:alpha val="99000"/>
                </a:schemeClr>
              </a:solidFill>
            </a:endParaRPr>
          </a:p>
          <a:p>
            <a:pPr marL="457200" indent="-457200">
              <a:spcBef>
                <a:spcPct val="20000"/>
              </a:spcBef>
              <a:buSzPct val="105000"/>
              <a:buFont typeface="Arial" panose="020B0604020202020204" pitchFamily="34" charset="0"/>
              <a:buChar char="•"/>
            </a:pPr>
            <a:r>
              <a:rPr lang="en-US" dirty="0" smtClean="0">
                <a:solidFill>
                  <a:schemeClr val="tx1">
                    <a:alpha val="99000"/>
                  </a:schemeClr>
                </a:solidFill>
              </a:rPr>
              <a:t>Follow @</a:t>
            </a:r>
            <a:r>
              <a:rPr lang="en-US" dirty="0" err="1" smtClean="0">
                <a:solidFill>
                  <a:schemeClr val="tx1">
                    <a:alpha val="99000"/>
                  </a:schemeClr>
                </a:solidFill>
              </a:rPr>
              <a:t>wenmingye</a:t>
            </a:r>
            <a:r>
              <a:rPr lang="en-US" dirty="0" smtClean="0">
                <a:solidFill>
                  <a:schemeClr val="tx1">
                    <a:alpha val="99000"/>
                  </a:schemeClr>
                </a:solidFill>
              </a:rPr>
              <a:t> for Questions and latest info.</a:t>
            </a:r>
          </a:p>
          <a:p>
            <a:pPr marL="457200" indent="-457200">
              <a:spcBef>
                <a:spcPct val="20000"/>
              </a:spcBef>
              <a:buSzPct val="105000"/>
              <a:buFont typeface="Arial" panose="020B0604020202020204" pitchFamily="34" charset="0"/>
              <a:buChar char="•"/>
            </a:pPr>
            <a:r>
              <a:rPr lang="en-US" smtClean="0">
                <a:solidFill>
                  <a:schemeClr val="tx1">
                    <a:alpha val="99000"/>
                  </a:schemeClr>
                </a:solidFill>
              </a:rPr>
              <a:t>http://blogs.msdn.com/hpctrekker/</a:t>
            </a:r>
            <a:endParaRPr lang="en-US" dirty="0">
              <a:solidFill>
                <a:schemeClr val="tx1">
                  <a:alpha val="99000"/>
                </a:schemeClr>
              </a:solidFill>
            </a:endParaRPr>
          </a:p>
          <a:p>
            <a:endParaRPr lang="en-US" u="sng" dirty="0">
              <a:ln>
                <a:solidFill>
                  <a:srgbClr val="FFFFFF">
                    <a:alpha val="0"/>
                  </a:srgbClr>
                </a:solidFill>
              </a:ln>
              <a:solidFill>
                <a:schemeClr val="bg1">
                  <a:alpha val="99000"/>
                </a:schemeClr>
              </a:solidFill>
              <a:latin typeface="Segoe UI Light" pitchFamily="34" charset="0"/>
            </a:endParaRPr>
          </a:p>
          <a:p>
            <a:pPr lvl="0"/>
            <a:endParaRPr lang="en-US" u="sng" dirty="0" smtClean="0">
              <a:ln>
                <a:solidFill>
                  <a:srgbClr val="FFFFFF">
                    <a:alpha val="0"/>
                  </a:srgbClr>
                </a:solidFill>
              </a:ln>
              <a:solidFill>
                <a:schemeClr val="bg1">
                  <a:alpha val="99000"/>
                </a:schemeClr>
              </a:solidFill>
              <a:latin typeface="Segoe UI Light" pitchFamily="34" charset="0"/>
            </a:endParaRPr>
          </a:p>
          <a:p>
            <a:endParaRPr lang="en-US" dirty="0"/>
          </a:p>
        </p:txBody>
      </p:sp>
    </p:spTree>
    <p:extLst>
      <p:ext uri="{BB962C8B-B14F-4D97-AF65-F5344CB8AC3E}">
        <p14:creationId xmlns:p14="http://schemas.microsoft.com/office/powerpoint/2010/main" val="10601817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0758" y="1667019"/>
            <a:ext cx="5605650" cy="3503186"/>
            <a:chOff x="2272947" y="1995492"/>
            <a:chExt cx="5607111"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799" kern="0" dirty="0">
                  <a:solidFill>
                    <a:prstClr val="white"/>
                  </a:solidFill>
                  <a:latin typeface="Segoe UI Light" pitchFamily="34" charset="0"/>
                  <a:cs typeface="Arial"/>
                </a:rPr>
                <a:t>             </a:t>
              </a:r>
              <a:r>
                <a:rPr lang="en-US" altLang="zh-CN" sz="3199" kern="0" dirty="0">
                  <a:solidFill>
                    <a:prstClr val="white"/>
                  </a:solidFill>
                  <a:latin typeface="Segoe UI Light" pitchFamily="34" charset="0"/>
                  <a:cs typeface="Arial"/>
                </a:rPr>
                <a:t> </a:t>
              </a:r>
              <a:r>
                <a:rPr lang="zh-CN" altLang="en-US" sz="2000" b="1" kern="0" dirty="0">
                  <a:solidFill>
                    <a:prstClr val="white"/>
                  </a:solidFill>
                  <a:latin typeface="Segoe UI Light" pitchFamily="34" charset="0"/>
                  <a:cs typeface="Arial"/>
                </a:rPr>
                <a:t>         </a:t>
              </a:r>
              <a:r>
                <a:rPr lang="en-US" altLang="zh-CN" sz="3199" b="1" kern="0" dirty="0">
                  <a:solidFill>
                    <a:prstClr val="white"/>
                  </a:solidFill>
                  <a:latin typeface="Segoe UI Light" pitchFamily="34" charset="0"/>
                  <a:cs typeface="Arial"/>
                </a:rPr>
                <a:t>Internet of things</a:t>
              </a:r>
            </a:p>
          </p:txBody>
        </p:sp>
        <p:sp>
          <p:nvSpPr>
            <p:cNvPr id="34" name="TextBox 33"/>
            <p:cNvSpPr txBox="1"/>
            <p:nvPr/>
          </p:nvSpPr>
          <p:spPr>
            <a:xfrm>
              <a:off x="6331550" y="2579483"/>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2972766"/>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098139"/>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266993"/>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813112"/>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245160"/>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666091"/>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266993"/>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579483"/>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408328"/>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0756" y="2541727"/>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0755" y="3421346"/>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1026" y="1011757"/>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sz="1800" dirty="0" smtClean="0">
                      <a:solidFill>
                        <a:prstClr val="white"/>
                      </a:solidFill>
                      <a:latin typeface="Segoe UI Light" pitchFamily="34" charset="0"/>
                      <a:cs typeface="Arial Bold"/>
                    </a:rPr>
                    <a:t>      </a:t>
                  </a:r>
                  <a:r>
                    <a:rPr lang="en-US" b="1" dirty="0" smtClean="0">
                      <a:solidFill>
                        <a:prstClr val="white"/>
                      </a:solidFill>
                      <a:latin typeface="Segoe UI Light" pitchFamily="34" charset="0"/>
                      <a:cs typeface="Arial Bold"/>
                    </a:rPr>
                    <a:t>Velocity - Variety  -  variability </a:t>
                  </a:r>
                  <a:endParaRPr lang="en-US" b="1" dirty="0">
                    <a:solidFill>
                      <a:prstClr val="white"/>
                    </a:solidFill>
                    <a:latin typeface="Segoe UI Light" pitchFamily="34" charset="0"/>
                    <a:cs typeface="Arial Bold"/>
                  </a:endParaRP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sz="1800"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6892" y="6386492"/>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2175" y="6381441"/>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099358" y="6375451"/>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8096" y="6380560"/>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2326919" y="6452373"/>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0754" y="5804938"/>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71" name="矩形 14"/>
          <p:cNvSpPr/>
          <p:nvPr/>
        </p:nvSpPr>
        <p:spPr>
          <a:xfrm>
            <a:off x="5868920" y="5804937"/>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3199" kern="0" dirty="0">
                <a:solidFill>
                  <a:prstClr val="white"/>
                </a:solidFill>
                <a:latin typeface="Segoe UI Light" pitchFamily="34" charset="0"/>
                <a:cs typeface="Arial"/>
              </a:rPr>
              <a:t>  WEB 2.0</a:t>
            </a:r>
          </a:p>
        </p:txBody>
      </p:sp>
      <p:sp>
        <p:nvSpPr>
          <p:cNvPr id="81" name="矩形 16"/>
          <p:cNvSpPr/>
          <p:nvPr/>
        </p:nvSpPr>
        <p:spPr>
          <a:xfrm>
            <a:off x="7469395" y="5804645"/>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zh-CN" altLang="en-US" sz="2000" b="1" kern="0" dirty="0">
                <a:solidFill>
                  <a:prstClr val="white"/>
                </a:solidFill>
                <a:latin typeface="Segoe UI Light" pitchFamily="34" charset="0"/>
                <a:cs typeface="Arial"/>
              </a:rPr>
              <a:t>   </a:t>
            </a:r>
            <a:r>
              <a:rPr lang="en-US" altLang="zh-CN" sz="2000" b="1" kern="0" dirty="0">
                <a:solidFill>
                  <a:prstClr val="white"/>
                </a:solidFill>
                <a:latin typeface="Segoe UI Light" pitchFamily="34" charset="0"/>
                <a:cs typeface="Arial"/>
              </a:rPr>
              <a:t>Internet of things</a:t>
            </a:r>
            <a:endParaRPr lang="en-US" altLang="zh-CN" sz="16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lstStyle/>
          <a:p>
            <a:r>
              <a:rPr lang="en-US" dirty="0" smtClean="0"/>
              <a:t>What is Big Data?</a:t>
            </a:r>
            <a:endParaRPr lang="en-US" dirty="0"/>
          </a:p>
        </p:txBody>
      </p:sp>
    </p:spTree>
    <p:extLst>
      <p:ext uri="{BB962C8B-B14F-4D97-AF65-F5344CB8AC3E}">
        <p14:creationId xmlns:p14="http://schemas.microsoft.com/office/powerpoint/2010/main" val="3574434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526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Scenarios</a:t>
            </a:r>
            <a:endParaRPr lang="en-US" dirty="0"/>
          </a:p>
        </p:txBody>
      </p:sp>
    </p:spTree>
    <p:extLst>
      <p:ext uri="{BB962C8B-B14F-4D97-AF65-F5344CB8AC3E}">
        <p14:creationId xmlns:p14="http://schemas.microsoft.com/office/powerpoint/2010/main" val="399025343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1803226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767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79612"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a:xfrm>
            <a:off x="292100" y="228600"/>
            <a:ext cx="12433300" cy="747897"/>
          </a:xfrm>
        </p:spPr>
        <p:txBody>
          <a:bodyPr/>
          <a:lstStyle/>
          <a:p>
            <a:r>
              <a:rPr lang="en-US" dirty="0" err="1" smtClean="0"/>
              <a:t>Datawarehousing</a:t>
            </a:r>
            <a:endParaRPr lang="en-US" dirty="0"/>
          </a:p>
        </p:txBody>
      </p:sp>
      <p:grpSp>
        <p:nvGrpSpPr>
          <p:cNvPr id="41" name="Group 40"/>
          <p:cNvGrpSpPr/>
          <p:nvPr/>
        </p:nvGrpSpPr>
        <p:grpSpPr>
          <a:xfrm>
            <a:off x="5026314" y="4133346"/>
            <a:ext cx="1995083" cy="1995083"/>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defTabSz="914400"/>
              <a:endParaRPr lang="en-US" sz="1800" b="1" kern="0" dirty="0">
                <a:ln>
                  <a:solidFill>
                    <a:schemeClr val="bg1">
                      <a:alpha val="0"/>
                    </a:schemeClr>
                  </a:solidFill>
                </a:ln>
                <a:solidFill>
                  <a:schemeClr val="bg1"/>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3600564"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7" name="TextBox 106"/>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1"/>
                  </a:solidFill>
                </a:rPr>
                <a:t>NEW USER REGISTRY</a:t>
              </a:r>
              <a:endParaRPr lang="en-US" sz="1400" dirty="0">
                <a:ln>
                  <a:solidFill>
                    <a:schemeClr val="bg1">
                      <a:alpha val="0"/>
                    </a:schemeClr>
                  </a:solidFill>
                </a:ln>
                <a:solidFill>
                  <a:schemeClr val="accent1"/>
                </a:solidFill>
              </a:endParaRPr>
            </a:p>
          </p:txBody>
        </p:sp>
      </p:grpSp>
      <p:grpSp>
        <p:nvGrpSpPr>
          <p:cNvPr id="108" name="Group 107"/>
          <p:cNvGrpSpPr/>
          <p:nvPr/>
        </p:nvGrpSpPr>
        <p:grpSpPr>
          <a:xfrm>
            <a:off x="3600564"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TextBox 10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4"/>
                  </a:solidFill>
                </a:rPr>
                <a:t>NEW PURCHASE</a:t>
              </a:r>
              <a:endParaRPr lang="en-US" sz="1400" dirty="0">
                <a:ln>
                  <a:solidFill>
                    <a:schemeClr val="bg1">
                      <a:alpha val="0"/>
                    </a:schemeClr>
                  </a:solidFill>
                </a:ln>
                <a:solidFill>
                  <a:schemeClr val="accent4"/>
                </a:solidFill>
              </a:endParaRPr>
            </a:p>
          </p:txBody>
        </p:sp>
      </p:grpSp>
      <p:grpSp>
        <p:nvGrpSpPr>
          <p:cNvPr id="111" name="Group 110"/>
          <p:cNvGrpSpPr/>
          <p:nvPr/>
        </p:nvGrpSpPr>
        <p:grpSpPr>
          <a:xfrm>
            <a:off x="3600564"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2"/>
                  </a:solidFill>
                </a:rPr>
                <a:t>NEW PRODUCT</a:t>
              </a:r>
              <a:endParaRPr lang="en-US" sz="1400" dirty="0">
                <a:ln>
                  <a:solidFill>
                    <a:schemeClr val="bg1">
                      <a:alpha val="0"/>
                    </a:schemeClr>
                  </a:solidFill>
                </a:ln>
                <a:solidFill>
                  <a:schemeClr val="accent2"/>
                </a:solidFill>
              </a:endParaRPr>
            </a:p>
          </p:txBody>
        </p:sp>
      </p:grpSp>
      <p:sp>
        <p:nvSpPr>
          <p:cNvPr id="114" name="Right Arrow 113"/>
          <p:cNvSpPr/>
          <p:nvPr/>
        </p:nvSpPr>
        <p:spPr bwMode="auto">
          <a:xfrm>
            <a:off x="6594243"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5" name="Right Arrow 114"/>
          <p:cNvSpPr/>
          <p:nvPr/>
        </p:nvSpPr>
        <p:spPr bwMode="auto">
          <a:xfrm>
            <a:off x="6594243"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ight Arrow 115"/>
          <p:cNvSpPr/>
          <p:nvPr/>
        </p:nvSpPr>
        <p:spPr bwMode="auto">
          <a:xfrm>
            <a:off x="6594243"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2284620" y="1722793"/>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8" name="Group 117"/>
          <p:cNvGrpSpPr/>
          <p:nvPr/>
        </p:nvGrpSpPr>
        <p:grpSpPr>
          <a:xfrm>
            <a:off x="8221363"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dirty="0" smtClean="0">
                  <a:solidFill>
                    <a:schemeClr val="tx1">
                      <a:lumMod val="90000"/>
                      <a:lumOff val="10000"/>
                      <a:alpha val="99000"/>
                    </a:schemeClr>
                  </a:solidFill>
                </a:rPr>
                <a:t>Data Warehouse</a:t>
              </a:r>
              <a:endParaRPr lang="en-US" sz="1800" dirty="0">
                <a:solidFill>
                  <a:schemeClr val="tx1">
                    <a:lumMod val="90000"/>
                    <a:lumOff val="10000"/>
                    <a:alpha val="99000"/>
                  </a:schemeClr>
                </a:solidFill>
              </a:endParaRPr>
            </a:p>
          </p:txBody>
        </p:sp>
      </p:grpSp>
      <p:sp>
        <p:nvSpPr>
          <p:cNvPr id="121" name="Freeform 32"/>
          <p:cNvSpPr>
            <a:spLocks noEditPoints="1"/>
          </p:cNvSpPr>
          <p:nvPr/>
        </p:nvSpPr>
        <p:spPr bwMode="auto">
          <a:xfrm>
            <a:off x="5727823" y="166544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5727823" y="239482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p:cNvSpPr>
            <a:spLocks noEditPoints="1"/>
          </p:cNvSpPr>
          <p:nvPr/>
        </p:nvSpPr>
        <p:spPr bwMode="auto">
          <a:xfrm>
            <a:off x="5727823" y="312420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4" name="Group 123"/>
          <p:cNvGrpSpPr/>
          <p:nvPr/>
        </p:nvGrpSpPr>
        <p:grpSpPr>
          <a:xfrm>
            <a:off x="2834432" y="4262613"/>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27" name="Straight Arrow Connector 126"/>
          <p:cNvCxnSpPr/>
          <p:nvPr/>
        </p:nvCxnSpPr>
        <p:spPr>
          <a:xfrm>
            <a:off x="3500834" y="373865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7140" y="3644746"/>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31" name="Straight Arrow Connector 130"/>
          <p:cNvCxnSpPr/>
          <p:nvPr/>
        </p:nvCxnSpPr>
        <p:spPr>
          <a:xfrm>
            <a:off x="3079635"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7428563" y="4457830"/>
            <a:ext cx="2621945"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endParaRPr lang="en-US" sz="1200" kern="0" dirty="0">
              <a:ln>
                <a:solidFill>
                  <a:schemeClr val="bg1">
                    <a:alpha val="0"/>
                  </a:schemeClr>
                </a:solidFill>
              </a:ln>
              <a:solidFill>
                <a:schemeClr val="bg1"/>
              </a:solidFill>
              <a:cs typeface="Arial"/>
            </a:endParaRPr>
          </a:p>
        </p:txBody>
      </p:sp>
      <p:sp>
        <p:nvSpPr>
          <p:cNvPr id="133" name="Round Same Side Corner Rectangle 73"/>
          <p:cNvSpPr/>
          <p:nvPr/>
        </p:nvSpPr>
        <p:spPr>
          <a:xfrm>
            <a:off x="7428563" y="4457830"/>
            <a:ext cx="1020112"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r>
              <a:rPr lang="en-US" sz="1200" kern="0" dirty="0" smtClean="0">
                <a:ln>
                  <a:solidFill>
                    <a:schemeClr val="bg1">
                      <a:alpha val="0"/>
                    </a:schemeClr>
                  </a:solidFill>
                </a:ln>
                <a:solidFill>
                  <a:schemeClr val="tx1">
                    <a:lumMod val="90000"/>
                    <a:lumOff val="10000"/>
                    <a:alpha val="99000"/>
                  </a:schemeClr>
                </a:solidFill>
                <a:cs typeface="Arial"/>
              </a:rPr>
              <a:t>How much do views </a:t>
            </a:r>
            <a:br>
              <a:rPr lang="en-US" sz="1200" kern="0" dirty="0" smtClean="0">
                <a:ln>
                  <a:solidFill>
                    <a:schemeClr val="bg1">
                      <a:alpha val="0"/>
                    </a:schemeClr>
                  </a:solidFill>
                </a:ln>
                <a:solidFill>
                  <a:schemeClr val="tx1">
                    <a:lumMod val="90000"/>
                    <a:lumOff val="10000"/>
                    <a:alpha val="99000"/>
                  </a:schemeClr>
                </a:solidFill>
                <a:cs typeface="Arial"/>
              </a:rPr>
            </a:br>
            <a:r>
              <a:rPr lang="en-US" sz="1200" kern="0" dirty="0" smtClean="0">
                <a:ln>
                  <a:solidFill>
                    <a:schemeClr val="bg1">
                      <a:alpha val="0"/>
                    </a:schemeClr>
                  </a:solidFill>
                </a:ln>
                <a:solidFill>
                  <a:schemeClr val="tx1">
                    <a:lumMod val="90000"/>
                    <a:lumOff val="10000"/>
                    <a:alpha val="99000"/>
                  </a:schemeClr>
                </a:solidFill>
                <a:cs typeface="Arial"/>
              </a:rPr>
              <a:t>for certain products increase when our TV ads run?</a:t>
            </a:r>
            <a:endParaRPr lang="en-US" sz="1200" kern="0" dirty="0">
              <a:ln>
                <a:solidFill>
                  <a:schemeClr val="bg1">
                    <a:alpha val="0"/>
                  </a:schemeClr>
                </a:solidFill>
              </a:ln>
              <a:solidFill>
                <a:schemeClr val="tx1">
                  <a:lumMod val="90000"/>
                  <a:lumOff val="10000"/>
                  <a:alpha val="99000"/>
                </a:schemeClr>
              </a:solidFill>
              <a:cs typeface="Aria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0105" y="4492943"/>
            <a:ext cx="1580579" cy="1556767"/>
          </a:xfrm>
          <a:prstGeom prst="rect">
            <a:avLst/>
          </a:prstGeom>
        </p:spPr>
      </p:pic>
      <p:sp>
        <p:nvSpPr>
          <p:cNvPr id="137" name="Right Arrow 136"/>
          <p:cNvSpPr/>
          <p:nvPr/>
        </p:nvSpPr>
        <p:spPr bwMode="auto">
          <a:xfrm rot="16200000">
            <a:off x="8665045"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9081510" y="4023000"/>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93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smtClean="0"/>
              <a:t>Devices: Internet </a:t>
            </a:r>
            <a:r>
              <a:rPr lang="en-US" altLang="zh-CN" sz="4532" dirty="0"/>
              <a:t>and Internet of things</a:t>
            </a:r>
            <a:endParaRPr lang="en-US" sz="4532" dirty="0"/>
          </a:p>
        </p:txBody>
      </p:sp>
      <p:grpSp>
        <p:nvGrpSpPr>
          <p:cNvPr id="9" name="Group 8"/>
          <p:cNvGrpSpPr/>
          <p:nvPr/>
        </p:nvGrpSpPr>
        <p:grpSpPr>
          <a:xfrm>
            <a:off x="1164177"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r>
                <a:rPr lang="en-US" sz="1200" b="1" dirty="0">
                  <a:gradFill>
                    <a:gsLst>
                      <a:gs pos="0">
                        <a:schemeClr val="tx1"/>
                      </a:gs>
                      <a:gs pos="86000">
                        <a:schemeClr val="tx1"/>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Trillions of computer-enabled devices which are part of the </a:t>
              </a:r>
              <a:r>
                <a:rPr lang="en-US" sz="1200" b="1" dirty="0" err="1">
                  <a:gradFill>
                    <a:gsLst>
                      <a:gs pos="0">
                        <a:schemeClr val="tx1"/>
                      </a:gs>
                      <a:gs pos="86000">
                        <a:schemeClr val="tx1"/>
                      </a:gs>
                    </a:gsLst>
                    <a:lin ang="5400000" scaled="0"/>
                  </a:gradFill>
                </a:rPr>
                <a:t>IoT</a:t>
              </a:r>
              <a:endParaRPr lang="en-US" sz="1200" b="1" dirty="0">
                <a:gradFill>
                  <a:gsLst>
                    <a:gs pos="0">
                      <a:schemeClr val="tx1"/>
                    </a:gs>
                    <a:gs pos="86000">
                      <a:schemeClr val="tx1"/>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7944" y="1503266"/>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Cable: 10Mbs+</a:t>
                  </a:r>
                </a:p>
                <a:p>
                  <a:pPr algn="ctr"/>
                  <a:r>
                    <a:rPr lang="en-US" sz="1200" b="1" dirty="0">
                      <a:gradFill>
                        <a:gsLst>
                          <a:gs pos="0">
                            <a:schemeClr val="tx1"/>
                          </a:gs>
                          <a:gs pos="86000">
                            <a:schemeClr val="tx1"/>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6+billion people</a:t>
                  </a:r>
                </a:p>
                <a:p>
                  <a:pPr algn="ctr"/>
                  <a:r>
                    <a:rPr lang="en-US" sz="1200" b="1" dirty="0">
                      <a:gradFill>
                        <a:gsLst>
                          <a:gs pos="0">
                            <a:schemeClr val="tx1"/>
                          </a:gs>
                          <a:gs pos="86000">
                            <a:schemeClr val="tx1"/>
                          </a:gs>
                        </a:gsLst>
                        <a:lin ang="5400000" scaled="0"/>
                      </a:gradFill>
                    </a:rPr>
                    <a:t>1.5 billion use net</a:t>
                  </a:r>
                </a:p>
                <a:p>
                  <a:pPr algn="ctr"/>
                  <a:r>
                    <a:rPr lang="en-US" sz="1200" b="1" dirty="0">
                      <a:gradFill>
                        <a:gsLst>
                          <a:gs pos="0">
                            <a:schemeClr val="tx1"/>
                          </a:gs>
                          <a:gs pos="86000">
                            <a:schemeClr val="tx1"/>
                          </a:gs>
                        </a:gsLst>
                        <a:lin ang="5400000" scaled="0"/>
                      </a:gradFill>
                    </a:rPr>
                    <a:t>US: 4.3 devices </a:t>
                  </a:r>
                </a:p>
                <a:p>
                  <a:pPr algn="ctr"/>
                  <a:r>
                    <a:rPr lang="en-US" sz="1200" b="1" dirty="0">
                      <a:gradFill>
                        <a:gsLst>
                          <a:gs pos="0">
                            <a:schemeClr val="tx1"/>
                          </a:gs>
                          <a:gs pos="86000">
                            <a:schemeClr val="tx1"/>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5916854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r7q.4iZjkOgIWH6Uw8Bs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elements/1.1/"/>
    <ds:schemaRef ds:uri="http://schemas.openxmlformats.org/package/2006/metadata/core-properties"/>
    <ds:schemaRef ds:uri="230e9df3-be65-4c73-a93b-d1236ebd677e"/>
    <ds:schemaRef ds:uri="http://purl.org/dc/term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4332</TotalTime>
  <Words>5300</Words>
  <Application>Microsoft Office PowerPoint</Application>
  <PresentationFormat>Custom</PresentationFormat>
  <Paragraphs>970</Paragraphs>
  <Slides>60</Slides>
  <Notes>42</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60</vt:i4>
      </vt:variant>
    </vt:vector>
  </HeadingPairs>
  <TitlesOfParts>
    <vt:vector size="82" baseType="lpstr">
      <vt:lpstr>Segoe</vt:lpstr>
      <vt:lpstr>Courier New</vt:lpstr>
      <vt:lpstr>Segoe Semibold</vt:lpstr>
      <vt:lpstr>Segoe UI (Body)</vt:lpstr>
      <vt:lpstr>Verdana</vt:lpstr>
      <vt:lpstr>Arial</vt:lpstr>
      <vt:lpstr>Segoe UI Light</vt:lpstr>
      <vt:lpstr>Segoe UI</vt:lpstr>
      <vt:lpstr>Wingdings</vt:lpstr>
      <vt:lpstr>Arial Bold</vt:lpstr>
      <vt:lpstr>宋体</vt:lpstr>
      <vt:lpstr>Consolas</vt:lpstr>
      <vt:lpstr>Corbel</vt:lpstr>
      <vt:lpstr>ヒラギノ角ゴ Pro W3</vt:lpstr>
      <vt:lpstr>Microsoft YaHei</vt:lpstr>
      <vt:lpstr>Candara</vt:lpstr>
      <vt:lpstr>ＭＳ Ｐゴシック</vt:lpstr>
      <vt:lpstr>Calibri</vt:lpstr>
      <vt:lpstr>MS1444_Windows Azure Template 16x9_r08a</vt:lpstr>
      <vt:lpstr>White with Consolas font for code slides</vt:lpstr>
      <vt:lpstr>MS1444_Windows Azure Template 16x9_r08b</vt:lpstr>
      <vt:lpstr>think-cell Slide</vt:lpstr>
      <vt:lpstr>Practical Big Data and Big Compute On Windows Azure</vt:lpstr>
      <vt:lpstr>Agenda</vt:lpstr>
      <vt:lpstr>Understanding Big data</vt:lpstr>
      <vt:lpstr>PowerPoint Presentation</vt:lpstr>
      <vt:lpstr>KEY TRENDS</vt:lpstr>
      <vt:lpstr>What is Big Data?</vt:lpstr>
      <vt:lpstr>PowerPoint Presentation</vt:lpstr>
      <vt:lpstr>Datawarehousing</vt:lpstr>
      <vt:lpstr>Devices: Internet and Internet of things</vt:lpstr>
      <vt:lpstr>Cool Devices</vt:lpstr>
      <vt:lpstr>Collecting data above the cloud</vt:lpstr>
      <vt:lpstr>Collecting data from your car</vt:lpstr>
      <vt:lpstr>Collective Intelligence and Predictive analysis</vt:lpstr>
      <vt:lpstr>Compute and Optimizations</vt:lpstr>
      <vt:lpstr>Tool Patterns: Batch, Interactive, Realtime</vt:lpstr>
      <vt:lpstr>MapReduce – Workflow</vt:lpstr>
      <vt:lpstr>PowerPoint Presentation</vt:lpstr>
      <vt:lpstr>Eco-system we touched to create Scalable Big Compute Azure services</vt:lpstr>
      <vt:lpstr>PowerPoint Presentation</vt:lpstr>
      <vt:lpstr>Linux Offering</vt:lpstr>
      <vt:lpstr>Windows Azure High Performance SKU</vt:lpstr>
      <vt:lpstr>PowerPoint Presentation</vt:lpstr>
      <vt:lpstr>PowerPoint Presentation</vt:lpstr>
      <vt:lpstr>MapReduce: Move Code to the Data</vt:lpstr>
      <vt:lpstr>So How Does It Work?</vt:lpstr>
      <vt:lpstr>Traditional RDBMS vs. NoSQL</vt:lpstr>
      <vt:lpstr>PowerPoint Presentation</vt:lpstr>
      <vt:lpstr>HDFS on Azure: Tale of two File Systems</vt:lpstr>
      <vt:lpstr>Programming HDInsight</vt:lpstr>
      <vt:lpstr>Spark/Shark</vt:lpstr>
      <vt:lpstr>What is Spark / Shark?</vt:lpstr>
      <vt:lpstr>Data Sharing in MapReduce</vt:lpstr>
      <vt:lpstr>Data Sharing in Spark</vt:lpstr>
      <vt:lpstr>Efficient In-Memory Storage</vt:lpstr>
      <vt:lpstr>Spark / Shark in Action</vt:lpstr>
      <vt:lpstr>RowCount and WordCount via Pig</vt:lpstr>
      <vt:lpstr>RowCount and WordCount via Spark</vt:lpstr>
      <vt:lpstr>Storm / Kafka Real-time Streaming</vt:lpstr>
      <vt:lpstr>Basic Info</vt:lpstr>
      <vt:lpstr>STORM Concepts</vt:lpstr>
      <vt:lpstr>Topology: Network of Spouts and Bolts</vt:lpstr>
      <vt:lpstr>Demos</vt:lpstr>
      <vt:lpstr>Weather Forecast  Computation  as a Service </vt:lpstr>
      <vt:lpstr>PowerPoint Presentation</vt:lpstr>
      <vt:lpstr>WRF Service Architecture</vt:lpstr>
      <vt:lpstr>Pre-Processing</vt:lpstr>
      <vt:lpstr>Process steps for Bing Map overlay</vt:lpstr>
      <vt:lpstr>Demo Interactive computing and data analysis with IPython Notebook</vt:lpstr>
      <vt:lpstr>Deploying and Interacting With HDInsight Service</vt:lpstr>
      <vt:lpstr>Simplicity of Big Compute Paradigms  </vt:lpstr>
      <vt:lpstr>PowerPoint Presentation</vt:lpstr>
      <vt:lpstr>Design optimization: auto generated jobs</vt:lpstr>
      <vt:lpstr>Example Workloads That Need Big Compute</vt:lpstr>
      <vt:lpstr>Windows HPC Server Burst</vt:lpstr>
      <vt:lpstr>PowerPoint Presentation</vt:lpstr>
      <vt:lpstr>AzureMODIS – Computing Evapotranspiration (ETP) Catharine van Ingen (MSR), Jie Li, Marty Humphrey (UVA), Youngryel Ryu (UCB),  Deb Agarwal (BWC/LBL), Keith Jackson (BL), Jay Borenstein (Stanford) , Team SICT: Vlad Andrei, Klaus Ganser,  Samir Selman, Nandita Prabhu (Stanford), Team Nimbus: David Li, Sudarshan Rangarajan, Shantanu Kurhekar, Riddhi Mittal (Stanford)</vt:lpstr>
      <vt:lpstr>PowerPoint Presentation</vt:lpstr>
      <vt:lpstr>Enabling Windows HPC through Linux Development environment?</vt:lpstr>
      <vt:lpstr>Resources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 and Hadoop on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404</cp:revision>
  <cp:lastPrinted>2011-10-11T14:25:22Z</cp:lastPrinted>
  <dcterms:created xsi:type="dcterms:W3CDTF">2011-03-29T16:07:22Z</dcterms:created>
  <dcterms:modified xsi:type="dcterms:W3CDTF">2013-09-17T15:58:37Z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